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modifyVerifier cryptProviderType="rsaAES" cryptAlgorithmClass="hash" cryptAlgorithmType="typeAny" cryptAlgorithmSid="14" spinCount="100000" saltData="ufa3TrLH+YNg4ymUj5QeDA==" hashData="2o+2Sx22KQpBglY1FMcuaYBHgTE/JwFbNMsj76RCAFS+hkFk+ggYR0yzwz9Q1h55zY+r0tFesPGOVG3XFxDhV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4.xml"/><Relationship Id="rId20" Type="http://schemas.openxmlformats.org/officeDocument/2006/relationships/slide" Target="slides/slide19.xml"/><Relationship Id="rId4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E271A15-7C42-4327-894F-4AD40800EEF6}"/>
              </a:ext>
            </a:extLst>
          </p:cNvPr>
          <p:cNvSpPr>
            <a:spLocks noGrp="1" noChangeArrowheads="1"/>
          </p:cNvSpPr>
          <p:nvPr>
            <p:ph type="dt" sz="half" idx="10"/>
          </p:nvPr>
        </p:nvSpPr>
        <p:spPr>
          <a:ln/>
        </p:spPr>
        <p:txBody>
          <a:bodyPr/>
          <a:lstStyle>
            <a:lvl1pPr>
              <a:defRPr/>
            </a:lvl1pPr>
          </a:lstStyle>
          <a:p>
            <a:pPr>
              <a:defRPr/>
            </a:pPr>
            <a:fld id="{8288380F-33A1-4991-A7B1-596AE9E3E2AF}" type="datetimeFigureOut">
              <a:rPr lang="en-US"/>
              <a:pPr>
                <a:defRPr/>
              </a:pPr>
              <a:t>7/13/2020</a:t>
            </a:fld>
            <a:endParaRPr lang="en-US"/>
          </a:p>
        </p:txBody>
      </p:sp>
      <p:sp>
        <p:nvSpPr>
          <p:cNvPr id="5" name="Rectangle 5">
            <a:extLst>
              <a:ext uri="{FF2B5EF4-FFF2-40B4-BE49-F238E27FC236}">
                <a16:creationId xmlns:a16="http://schemas.microsoft.com/office/drawing/2014/main" id="{F9F68DDE-7A5B-45F9-89FF-91910FFFFD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4584DE91-52C3-4693-951F-5889C925DB53}"/>
              </a:ext>
            </a:extLst>
          </p:cNvPr>
          <p:cNvSpPr>
            <a:spLocks noGrp="1"/>
          </p:cNvSpPr>
          <p:nvPr>
            <p:ph type="sldNum" sz="quarter" idx="12"/>
          </p:nvPr>
        </p:nvSpPr>
        <p:spPr>
          <a:ln/>
        </p:spPr>
        <p:txBody>
          <a:bodyPr/>
          <a:lstStyle>
            <a:lvl1pPr>
              <a:defRPr/>
            </a:lvl1pPr>
          </a:lstStyle>
          <a:p>
            <a:fld id="{2B8F9555-52EC-430B-B8CC-4438594AFB2A}" type="slidenum">
              <a:rPr lang="en-US" altLang="en-US"/>
              <a:pPr/>
              <a:t>‹#›</a:t>
            </a:fld>
            <a:endParaRPr lang="en-US" altLang="en-US"/>
          </a:p>
        </p:txBody>
      </p:sp>
    </p:spTree>
    <p:extLst>
      <p:ext uri="{BB962C8B-B14F-4D97-AF65-F5344CB8AC3E}">
        <p14:creationId xmlns:p14="http://schemas.microsoft.com/office/powerpoint/2010/main" val="344980741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1D118A4-ED13-4B66-B3F7-35430AE3C822}"/>
              </a:ext>
            </a:extLst>
          </p:cNvPr>
          <p:cNvSpPr>
            <a:spLocks noGrp="1" noChangeArrowheads="1"/>
          </p:cNvSpPr>
          <p:nvPr>
            <p:ph type="dt" sz="half" idx="10"/>
          </p:nvPr>
        </p:nvSpPr>
        <p:spPr>
          <a:ln/>
        </p:spPr>
        <p:txBody>
          <a:bodyPr/>
          <a:lstStyle>
            <a:lvl1pPr>
              <a:defRPr/>
            </a:lvl1pPr>
          </a:lstStyle>
          <a:p>
            <a:pPr>
              <a:defRPr/>
            </a:pPr>
            <a:fld id="{9DEC580A-F5EC-4AC5-8808-A9B6F272DC47}" type="datetimeFigureOut">
              <a:rPr lang="en-US"/>
              <a:pPr>
                <a:defRPr/>
              </a:pPr>
              <a:t>7/13/2020</a:t>
            </a:fld>
            <a:endParaRPr lang="en-US"/>
          </a:p>
        </p:txBody>
      </p:sp>
      <p:sp>
        <p:nvSpPr>
          <p:cNvPr id="6" name="Rectangle 5">
            <a:extLst>
              <a:ext uri="{FF2B5EF4-FFF2-40B4-BE49-F238E27FC236}">
                <a16:creationId xmlns:a16="http://schemas.microsoft.com/office/drawing/2014/main" id="{095377A7-736A-4F59-BE41-5EEC54C23E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024B94A1-60F7-40F4-A682-B75079600DB6}"/>
              </a:ext>
            </a:extLst>
          </p:cNvPr>
          <p:cNvSpPr>
            <a:spLocks noGrp="1"/>
          </p:cNvSpPr>
          <p:nvPr>
            <p:ph type="sldNum" sz="quarter" idx="12"/>
          </p:nvPr>
        </p:nvSpPr>
        <p:spPr>
          <a:ln/>
        </p:spPr>
        <p:txBody>
          <a:bodyPr/>
          <a:lstStyle>
            <a:lvl1pPr>
              <a:defRPr/>
            </a:lvl1pPr>
          </a:lstStyle>
          <a:p>
            <a:fld id="{BB478DC8-8E2F-41F9-BF76-71FDAEE78363}" type="slidenum">
              <a:rPr lang="en-US" altLang="en-US"/>
              <a:pPr/>
              <a:t>‹#›</a:t>
            </a:fld>
            <a:endParaRPr lang="en-US" altLang="en-US"/>
          </a:p>
        </p:txBody>
      </p:sp>
    </p:spTree>
    <p:extLst>
      <p:ext uri="{BB962C8B-B14F-4D97-AF65-F5344CB8AC3E}">
        <p14:creationId xmlns:p14="http://schemas.microsoft.com/office/powerpoint/2010/main" val="263338608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E03497-9768-47B4-A8E4-076D565A3BB4}"/>
              </a:ext>
            </a:extLst>
          </p:cNvPr>
          <p:cNvSpPr>
            <a:spLocks noGrp="1" noChangeArrowheads="1"/>
          </p:cNvSpPr>
          <p:nvPr>
            <p:ph type="dt" sz="half" idx="10"/>
          </p:nvPr>
        </p:nvSpPr>
        <p:spPr>
          <a:ln/>
        </p:spPr>
        <p:txBody>
          <a:bodyPr/>
          <a:lstStyle>
            <a:lvl1pPr>
              <a:defRPr/>
            </a:lvl1pPr>
          </a:lstStyle>
          <a:p>
            <a:pPr>
              <a:defRPr/>
            </a:pPr>
            <a:fld id="{7E6F8C9B-DD26-43C0-B6DD-513111DFBE30}" type="datetimeFigureOut">
              <a:rPr lang="en-US"/>
              <a:pPr>
                <a:defRPr/>
              </a:pPr>
              <a:t>7/13/2020</a:t>
            </a:fld>
            <a:endParaRPr lang="en-US"/>
          </a:p>
        </p:txBody>
      </p:sp>
      <p:sp>
        <p:nvSpPr>
          <p:cNvPr id="6" name="Rectangle 5">
            <a:extLst>
              <a:ext uri="{FF2B5EF4-FFF2-40B4-BE49-F238E27FC236}">
                <a16:creationId xmlns:a16="http://schemas.microsoft.com/office/drawing/2014/main" id="{3FF7C4AD-9D2A-4664-9FA4-A7AB9FC5A0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AB2774C5-F7EC-463D-8B6A-CA7458CF3BE2}"/>
              </a:ext>
            </a:extLst>
          </p:cNvPr>
          <p:cNvSpPr>
            <a:spLocks noGrp="1"/>
          </p:cNvSpPr>
          <p:nvPr>
            <p:ph type="sldNum" sz="quarter" idx="12"/>
          </p:nvPr>
        </p:nvSpPr>
        <p:spPr>
          <a:ln/>
        </p:spPr>
        <p:txBody>
          <a:bodyPr/>
          <a:lstStyle>
            <a:lvl1pPr>
              <a:defRPr/>
            </a:lvl1pPr>
          </a:lstStyle>
          <a:p>
            <a:fld id="{489C0E1B-1A6B-4CBC-B1F7-ABE5C8755D25}" type="slidenum">
              <a:rPr lang="en-US" altLang="en-US"/>
              <a:pPr/>
              <a:t>‹#›</a:t>
            </a:fld>
            <a:endParaRPr lang="en-US" altLang="en-US"/>
          </a:p>
        </p:txBody>
      </p:sp>
    </p:spTree>
    <p:extLst>
      <p:ext uri="{BB962C8B-B14F-4D97-AF65-F5344CB8AC3E}">
        <p14:creationId xmlns:p14="http://schemas.microsoft.com/office/powerpoint/2010/main" val="283418954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9960703E-07D0-4346-9747-3C2AE99BC7A4}"/>
              </a:ext>
            </a:extLst>
          </p:cNvPr>
          <p:cNvSpPr>
            <a:spLocks noGrp="1" noChangeArrowheads="1"/>
          </p:cNvSpPr>
          <p:nvPr>
            <p:ph type="dt" sz="half" idx="10"/>
          </p:nvPr>
        </p:nvSpPr>
        <p:spPr>
          <a:ln/>
        </p:spPr>
        <p:txBody>
          <a:bodyPr/>
          <a:lstStyle>
            <a:lvl1pPr>
              <a:defRPr/>
            </a:lvl1pPr>
          </a:lstStyle>
          <a:p>
            <a:pPr>
              <a:defRPr/>
            </a:pPr>
            <a:fld id="{B3B5422C-84F6-47B5-B61D-72BEC49708C2}" type="datetimeFigureOut">
              <a:rPr lang="en-US"/>
              <a:pPr>
                <a:defRPr/>
              </a:pPr>
              <a:t>7/13/2020</a:t>
            </a:fld>
            <a:endParaRPr lang="en-US"/>
          </a:p>
        </p:txBody>
      </p:sp>
      <p:sp>
        <p:nvSpPr>
          <p:cNvPr id="5" name="Rectangle 5">
            <a:extLst>
              <a:ext uri="{FF2B5EF4-FFF2-40B4-BE49-F238E27FC236}">
                <a16:creationId xmlns:a16="http://schemas.microsoft.com/office/drawing/2014/main" id="{B4A9DFCC-0999-4844-A7F9-5E4EB53A45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734E0E17-206D-4F1D-B616-4877D7FA6FAC}"/>
              </a:ext>
            </a:extLst>
          </p:cNvPr>
          <p:cNvSpPr>
            <a:spLocks noGrp="1"/>
          </p:cNvSpPr>
          <p:nvPr>
            <p:ph type="sldNum" sz="quarter" idx="12"/>
          </p:nvPr>
        </p:nvSpPr>
        <p:spPr>
          <a:ln/>
        </p:spPr>
        <p:txBody>
          <a:bodyPr/>
          <a:lstStyle>
            <a:lvl1pPr>
              <a:defRPr/>
            </a:lvl1pPr>
          </a:lstStyle>
          <a:p>
            <a:fld id="{A3CE2292-B963-43ED-99BD-BAE59C9C507B}" type="slidenum">
              <a:rPr lang="en-US" altLang="en-US"/>
              <a:pPr/>
              <a:t>‹#›</a:t>
            </a:fld>
            <a:endParaRPr lang="en-US" altLang="en-US"/>
          </a:p>
        </p:txBody>
      </p:sp>
    </p:spTree>
    <p:extLst>
      <p:ext uri="{BB962C8B-B14F-4D97-AF65-F5344CB8AC3E}">
        <p14:creationId xmlns:p14="http://schemas.microsoft.com/office/powerpoint/2010/main" val="250518263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5F160B53-291C-4B91-9FA5-8B286262DB23}"/>
              </a:ext>
            </a:extLst>
          </p:cNvPr>
          <p:cNvSpPr>
            <a:spLocks noGrp="1" noChangeArrowheads="1"/>
          </p:cNvSpPr>
          <p:nvPr>
            <p:ph type="dt" sz="half" idx="10"/>
          </p:nvPr>
        </p:nvSpPr>
        <p:spPr>
          <a:ln/>
        </p:spPr>
        <p:txBody>
          <a:bodyPr/>
          <a:lstStyle>
            <a:lvl1pPr>
              <a:defRPr/>
            </a:lvl1pPr>
          </a:lstStyle>
          <a:p>
            <a:pPr>
              <a:defRPr/>
            </a:pPr>
            <a:fld id="{F150115F-BC5F-4295-9805-E5033E38DD52}" type="datetimeFigureOut">
              <a:rPr lang="en-US"/>
              <a:pPr>
                <a:defRPr/>
              </a:pPr>
              <a:t>7/13/2020</a:t>
            </a:fld>
            <a:endParaRPr lang="en-US"/>
          </a:p>
        </p:txBody>
      </p:sp>
      <p:sp>
        <p:nvSpPr>
          <p:cNvPr id="5" name="Rectangle 5">
            <a:extLst>
              <a:ext uri="{FF2B5EF4-FFF2-40B4-BE49-F238E27FC236}">
                <a16:creationId xmlns:a16="http://schemas.microsoft.com/office/drawing/2014/main" id="{3AE0A168-909E-4EF0-946D-A9B8472C88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873A54B4-F3E0-45EE-96E8-29F57AF5043A}"/>
              </a:ext>
            </a:extLst>
          </p:cNvPr>
          <p:cNvSpPr>
            <a:spLocks noGrp="1"/>
          </p:cNvSpPr>
          <p:nvPr>
            <p:ph type="sldNum" sz="quarter" idx="12"/>
          </p:nvPr>
        </p:nvSpPr>
        <p:spPr>
          <a:ln/>
        </p:spPr>
        <p:txBody>
          <a:bodyPr/>
          <a:lstStyle>
            <a:lvl1pPr>
              <a:defRPr/>
            </a:lvl1pPr>
          </a:lstStyle>
          <a:p>
            <a:fld id="{5AC3F04A-E48E-4B3B-8F24-E43F1F236DFC}" type="slidenum">
              <a:rPr lang="en-US" altLang="en-US"/>
              <a:pPr/>
              <a:t>‹#›</a:t>
            </a:fld>
            <a:endParaRPr lang="en-US" altLang="en-US"/>
          </a:p>
        </p:txBody>
      </p:sp>
    </p:spTree>
    <p:extLst>
      <p:ext uri="{BB962C8B-B14F-4D97-AF65-F5344CB8AC3E}">
        <p14:creationId xmlns:p14="http://schemas.microsoft.com/office/powerpoint/2010/main" val="229730798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ABC27D32-38B9-4185-ABAA-A8AD530AF833}"/>
              </a:ext>
            </a:extLst>
          </p:cNvPr>
          <p:cNvSpPr>
            <a:spLocks noGrp="1" noChangeArrowheads="1"/>
          </p:cNvSpPr>
          <p:nvPr>
            <p:ph type="dt" sz="half" idx="10"/>
          </p:nvPr>
        </p:nvSpPr>
        <p:spPr>
          <a:ln/>
        </p:spPr>
        <p:txBody>
          <a:bodyPr/>
          <a:lstStyle>
            <a:lvl1pPr>
              <a:defRPr/>
            </a:lvl1pPr>
          </a:lstStyle>
          <a:p>
            <a:pPr>
              <a:defRPr/>
            </a:pPr>
            <a:fld id="{2F442BC1-92F1-4657-994A-7144EA7178DB}" type="datetimeFigureOut">
              <a:rPr lang="en-US"/>
              <a:pPr>
                <a:defRPr/>
              </a:pPr>
              <a:t>7/13/2020</a:t>
            </a:fld>
            <a:endParaRPr lang="en-US"/>
          </a:p>
        </p:txBody>
      </p:sp>
      <p:sp>
        <p:nvSpPr>
          <p:cNvPr id="5" name="Rectangle 5">
            <a:extLst>
              <a:ext uri="{FF2B5EF4-FFF2-40B4-BE49-F238E27FC236}">
                <a16:creationId xmlns:a16="http://schemas.microsoft.com/office/drawing/2014/main" id="{C0C5C082-FDE3-48EF-AF9A-8A810A95E7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88BC7AEC-06F9-4367-8AD7-411403C25173}"/>
              </a:ext>
            </a:extLst>
          </p:cNvPr>
          <p:cNvSpPr>
            <a:spLocks noGrp="1"/>
          </p:cNvSpPr>
          <p:nvPr>
            <p:ph type="sldNum" sz="quarter" idx="12"/>
          </p:nvPr>
        </p:nvSpPr>
        <p:spPr>
          <a:ln/>
        </p:spPr>
        <p:txBody>
          <a:bodyPr/>
          <a:lstStyle>
            <a:lvl1pPr>
              <a:defRPr/>
            </a:lvl1pPr>
          </a:lstStyle>
          <a:p>
            <a:fld id="{A58FE211-5F30-4DC0-83B4-118FDC684773}" type="slidenum">
              <a:rPr lang="en-US" altLang="en-US"/>
              <a:pPr/>
              <a:t>‹#›</a:t>
            </a:fld>
            <a:endParaRPr lang="en-US" altLang="en-US"/>
          </a:p>
        </p:txBody>
      </p:sp>
    </p:spTree>
    <p:extLst>
      <p:ext uri="{BB962C8B-B14F-4D97-AF65-F5344CB8AC3E}">
        <p14:creationId xmlns:p14="http://schemas.microsoft.com/office/powerpoint/2010/main" val="873792358"/>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A0CD6A10-754C-4FEE-90B9-A9A86166AC84}"/>
              </a:ext>
            </a:extLst>
          </p:cNvPr>
          <p:cNvSpPr>
            <a:spLocks noGrp="1" noChangeArrowheads="1"/>
          </p:cNvSpPr>
          <p:nvPr>
            <p:ph type="dt" sz="half" idx="10"/>
          </p:nvPr>
        </p:nvSpPr>
        <p:spPr>
          <a:ln/>
        </p:spPr>
        <p:txBody>
          <a:bodyPr/>
          <a:lstStyle>
            <a:lvl1pPr>
              <a:defRPr/>
            </a:lvl1pPr>
          </a:lstStyle>
          <a:p>
            <a:pPr>
              <a:defRPr/>
            </a:pPr>
            <a:fld id="{A380B5DF-4285-492E-8C03-6737AD7ACE4C}" type="datetimeFigureOut">
              <a:rPr lang="en-US"/>
              <a:pPr>
                <a:defRPr/>
              </a:pPr>
              <a:t>7/13/2020</a:t>
            </a:fld>
            <a:endParaRPr lang="en-US"/>
          </a:p>
        </p:txBody>
      </p:sp>
      <p:sp>
        <p:nvSpPr>
          <p:cNvPr id="5" name="Rectangle 5">
            <a:extLst>
              <a:ext uri="{FF2B5EF4-FFF2-40B4-BE49-F238E27FC236}">
                <a16:creationId xmlns:a16="http://schemas.microsoft.com/office/drawing/2014/main" id="{7ED05D1F-2913-4A6B-9480-8F1E6B527A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8A32C440-4247-4253-B813-9A0506846094}"/>
              </a:ext>
            </a:extLst>
          </p:cNvPr>
          <p:cNvSpPr>
            <a:spLocks noGrp="1"/>
          </p:cNvSpPr>
          <p:nvPr>
            <p:ph type="sldNum" sz="quarter" idx="12"/>
          </p:nvPr>
        </p:nvSpPr>
        <p:spPr>
          <a:ln/>
        </p:spPr>
        <p:txBody>
          <a:bodyPr/>
          <a:lstStyle>
            <a:lvl1pPr>
              <a:defRPr/>
            </a:lvl1pPr>
          </a:lstStyle>
          <a:p>
            <a:fld id="{53CEBB47-E2BE-4910-B08F-D22A95073985}" type="slidenum">
              <a:rPr lang="en-US" altLang="en-US"/>
              <a:pPr/>
              <a:t>‹#›</a:t>
            </a:fld>
            <a:endParaRPr lang="en-US" altLang="en-US"/>
          </a:p>
        </p:txBody>
      </p:sp>
    </p:spTree>
    <p:extLst>
      <p:ext uri="{BB962C8B-B14F-4D97-AF65-F5344CB8AC3E}">
        <p14:creationId xmlns:p14="http://schemas.microsoft.com/office/powerpoint/2010/main" val="3342983124"/>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F26D141-DA23-4A6F-AC2C-5CE275A84E31}"/>
              </a:ext>
            </a:extLst>
          </p:cNvPr>
          <p:cNvSpPr>
            <a:spLocks noGrp="1" noChangeArrowheads="1"/>
          </p:cNvSpPr>
          <p:nvPr>
            <p:ph type="dt" sz="half" idx="10"/>
          </p:nvPr>
        </p:nvSpPr>
        <p:spPr>
          <a:ln/>
        </p:spPr>
        <p:txBody>
          <a:bodyPr/>
          <a:lstStyle>
            <a:lvl1pPr>
              <a:defRPr/>
            </a:lvl1pPr>
          </a:lstStyle>
          <a:p>
            <a:pPr>
              <a:defRPr/>
            </a:pPr>
            <a:fld id="{AADE4B04-F19B-4388-ABAE-E7A6F22C630F}" type="datetimeFigureOut">
              <a:rPr lang="en-US"/>
              <a:pPr>
                <a:defRPr/>
              </a:pPr>
              <a:t>7/13/2020</a:t>
            </a:fld>
            <a:endParaRPr lang="en-US"/>
          </a:p>
        </p:txBody>
      </p:sp>
      <p:sp>
        <p:nvSpPr>
          <p:cNvPr id="4" name="Rectangle 5">
            <a:extLst>
              <a:ext uri="{FF2B5EF4-FFF2-40B4-BE49-F238E27FC236}">
                <a16:creationId xmlns:a16="http://schemas.microsoft.com/office/drawing/2014/main" id="{AE048382-67AA-4B95-8D1C-9858488CCE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078DBCFD-1176-42AD-8332-C6B873207613}"/>
              </a:ext>
            </a:extLst>
          </p:cNvPr>
          <p:cNvSpPr>
            <a:spLocks noGrp="1"/>
          </p:cNvSpPr>
          <p:nvPr>
            <p:ph type="sldNum" sz="quarter" idx="12"/>
          </p:nvPr>
        </p:nvSpPr>
        <p:spPr>
          <a:ln/>
        </p:spPr>
        <p:txBody>
          <a:bodyPr/>
          <a:lstStyle>
            <a:lvl1pPr>
              <a:defRPr/>
            </a:lvl1pPr>
          </a:lstStyle>
          <a:p>
            <a:fld id="{800076CB-2019-490F-8085-BB0D98433BBB}" type="slidenum">
              <a:rPr lang="en-US" altLang="en-US"/>
              <a:pPr/>
              <a:t>‹#›</a:t>
            </a:fld>
            <a:endParaRPr lang="en-US" altLang="en-US"/>
          </a:p>
        </p:txBody>
      </p:sp>
    </p:spTree>
    <p:extLst>
      <p:ext uri="{BB962C8B-B14F-4D97-AF65-F5344CB8AC3E}">
        <p14:creationId xmlns:p14="http://schemas.microsoft.com/office/powerpoint/2010/main" val="103698125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a:extLst>
              <a:ext uri="{FF2B5EF4-FFF2-40B4-BE49-F238E27FC236}">
                <a16:creationId xmlns:a16="http://schemas.microsoft.com/office/drawing/2014/main" id="{97E5B657-5056-4CBD-A3FE-F79957E69239}"/>
              </a:ext>
            </a:extLst>
          </p:cNvPr>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DC4EF29A-0844-4A25-B63A-4A1BF1C021A3}"/>
              </a:ext>
            </a:extLst>
          </p:cNvPr>
          <p:cNvSpPr>
            <a:spLocks noGrp="1"/>
          </p:cNvSpPr>
          <p:nvPr>
            <p:ph type="sldNum" sz="quarter" idx="11"/>
          </p:nvPr>
        </p:nvSpPr>
        <p:spPr/>
        <p:txBody>
          <a:bodyPr/>
          <a:lstStyle>
            <a:lvl1pPr>
              <a:defRPr/>
            </a:lvl1pPr>
          </a:lstStyle>
          <a:p>
            <a:fld id="{06203B21-DA9F-4665-9355-CC4DA48EE655}" type="slidenum">
              <a:rPr lang="en-US" altLang="en-US"/>
              <a:pPr/>
              <a:t>‹#›</a:t>
            </a:fld>
            <a:endParaRPr lang="en-US" altLang="en-US"/>
          </a:p>
        </p:txBody>
      </p:sp>
    </p:spTree>
    <p:extLst>
      <p:ext uri="{BB962C8B-B14F-4D97-AF65-F5344CB8AC3E}">
        <p14:creationId xmlns:p14="http://schemas.microsoft.com/office/powerpoint/2010/main" val="159563796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DD459B8-CA37-4FE8-B7F5-E77F847CF308}"/>
              </a:ext>
            </a:extLst>
          </p:cNvPr>
          <p:cNvSpPr>
            <a:spLocks noGrp="1" noChangeArrowheads="1"/>
          </p:cNvSpPr>
          <p:nvPr>
            <p:ph type="dt" sz="half" idx="10"/>
          </p:nvPr>
        </p:nvSpPr>
        <p:spPr>
          <a:ln/>
        </p:spPr>
        <p:txBody>
          <a:bodyPr/>
          <a:lstStyle>
            <a:lvl1pPr>
              <a:defRPr/>
            </a:lvl1pPr>
          </a:lstStyle>
          <a:p>
            <a:pPr>
              <a:defRPr/>
            </a:pPr>
            <a:fld id="{0A14053A-E0FE-4F3D-9167-8CCF0263F1FC}" type="datetimeFigureOut">
              <a:rPr lang="en-US"/>
              <a:pPr>
                <a:defRPr/>
              </a:pPr>
              <a:t>7/13/2020</a:t>
            </a:fld>
            <a:endParaRPr lang="en-US"/>
          </a:p>
        </p:txBody>
      </p:sp>
      <p:sp>
        <p:nvSpPr>
          <p:cNvPr id="5" name="Rectangle 5">
            <a:extLst>
              <a:ext uri="{FF2B5EF4-FFF2-40B4-BE49-F238E27FC236}">
                <a16:creationId xmlns:a16="http://schemas.microsoft.com/office/drawing/2014/main" id="{3E53284E-06EC-4F79-943A-57C12A170F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8C10D04C-D513-4B63-AA2F-6DE959F350A2}"/>
              </a:ext>
            </a:extLst>
          </p:cNvPr>
          <p:cNvSpPr>
            <a:spLocks noGrp="1"/>
          </p:cNvSpPr>
          <p:nvPr>
            <p:ph type="sldNum" sz="quarter" idx="12"/>
          </p:nvPr>
        </p:nvSpPr>
        <p:spPr>
          <a:ln/>
        </p:spPr>
        <p:txBody>
          <a:bodyPr/>
          <a:lstStyle>
            <a:lvl1pPr>
              <a:defRPr/>
            </a:lvl1pPr>
          </a:lstStyle>
          <a:p>
            <a:fld id="{385E4BB9-ED1E-435C-8213-5A20AA779743}" type="slidenum">
              <a:rPr lang="en-US" altLang="en-US"/>
              <a:pPr/>
              <a:t>‹#›</a:t>
            </a:fld>
            <a:endParaRPr lang="en-US" altLang="en-US"/>
          </a:p>
        </p:txBody>
      </p:sp>
    </p:spTree>
    <p:extLst>
      <p:ext uri="{BB962C8B-B14F-4D97-AF65-F5344CB8AC3E}">
        <p14:creationId xmlns:p14="http://schemas.microsoft.com/office/powerpoint/2010/main" val="40403495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3851E11-9B1F-468F-8473-0F2E4F9ED173}"/>
              </a:ext>
            </a:extLst>
          </p:cNvPr>
          <p:cNvSpPr>
            <a:spLocks noGrp="1" noChangeArrowheads="1"/>
          </p:cNvSpPr>
          <p:nvPr>
            <p:ph type="dt" sz="half" idx="15"/>
          </p:nvPr>
        </p:nvSpPr>
        <p:spPr>
          <a:ln/>
        </p:spPr>
        <p:txBody>
          <a:bodyPr/>
          <a:lstStyle>
            <a:lvl1pPr>
              <a:defRPr/>
            </a:lvl1pPr>
          </a:lstStyle>
          <a:p>
            <a:pPr>
              <a:defRPr/>
            </a:pPr>
            <a:fld id="{9E77F5A2-B8B1-4F0F-8B46-83FA5CAF8582}" type="datetimeFigureOut">
              <a:rPr lang="en-US"/>
              <a:pPr>
                <a:defRPr/>
              </a:pPr>
              <a:t>7/13/2020</a:t>
            </a:fld>
            <a:endParaRPr lang="en-US"/>
          </a:p>
        </p:txBody>
      </p:sp>
      <p:sp>
        <p:nvSpPr>
          <p:cNvPr id="6" name="Rectangle 5">
            <a:extLst>
              <a:ext uri="{FF2B5EF4-FFF2-40B4-BE49-F238E27FC236}">
                <a16:creationId xmlns:a16="http://schemas.microsoft.com/office/drawing/2014/main" id="{EEE88772-AA60-4199-923A-7756AFCBD84E}"/>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0E67FA45-57A8-4522-AC19-69CAE5268A14}"/>
              </a:ext>
            </a:extLst>
          </p:cNvPr>
          <p:cNvSpPr>
            <a:spLocks noGrp="1"/>
          </p:cNvSpPr>
          <p:nvPr>
            <p:ph type="sldNum" sz="quarter" idx="17"/>
          </p:nvPr>
        </p:nvSpPr>
        <p:spPr>
          <a:ln/>
        </p:spPr>
        <p:txBody>
          <a:bodyPr/>
          <a:lstStyle>
            <a:lvl1pPr>
              <a:defRPr/>
            </a:lvl1pPr>
          </a:lstStyle>
          <a:p>
            <a:fld id="{7E81D9F1-4F7A-4030-9C86-02A87A98E012}" type="slidenum">
              <a:rPr lang="en-US" altLang="en-US"/>
              <a:pPr/>
              <a:t>‹#›</a:t>
            </a:fld>
            <a:endParaRPr lang="en-US" altLang="en-US"/>
          </a:p>
        </p:txBody>
      </p:sp>
    </p:spTree>
    <p:extLst>
      <p:ext uri="{BB962C8B-B14F-4D97-AF65-F5344CB8AC3E}">
        <p14:creationId xmlns:p14="http://schemas.microsoft.com/office/powerpoint/2010/main" val="253180414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CBB907D-ADFF-4312-8632-D894967E3D3B}"/>
              </a:ext>
            </a:extLst>
          </p:cNvPr>
          <p:cNvSpPr>
            <a:spLocks noGrp="1" noChangeArrowheads="1"/>
          </p:cNvSpPr>
          <p:nvPr>
            <p:ph type="dt" sz="half" idx="15"/>
          </p:nvPr>
        </p:nvSpPr>
        <p:spPr>
          <a:ln/>
        </p:spPr>
        <p:txBody>
          <a:bodyPr/>
          <a:lstStyle>
            <a:lvl1pPr>
              <a:defRPr/>
            </a:lvl1pPr>
          </a:lstStyle>
          <a:p>
            <a:pPr>
              <a:defRPr/>
            </a:pPr>
            <a:fld id="{90F5DEEE-54DD-463C-A103-22DD84A5258F}" type="datetimeFigureOut">
              <a:rPr lang="en-US"/>
              <a:pPr>
                <a:defRPr/>
              </a:pPr>
              <a:t>7/13/2020</a:t>
            </a:fld>
            <a:endParaRPr lang="en-US"/>
          </a:p>
        </p:txBody>
      </p:sp>
      <p:sp>
        <p:nvSpPr>
          <p:cNvPr id="6" name="Rectangle 5">
            <a:extLst>
              <a:ext uri="{FF2B5EF4-FFF2-40B4-BE49-F238E27FC236}">
                <a16:creationId xmlns:a16="http://schemas.microsoft.com/office/drawing/2014/main" id="{40B591C8-7951-46E0-A06E-AF4A14A29DBA}"/>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A9D78530-8044-49FF-80A8-D4CB47003FF1}"/>
              </a:ext>
            </a:extLst>
          </p:cNvPr>
          <p:cNvSpPr>
            <a:spLocks noGrp="1"/>
          </p:cNvSpPr>
          <p:nvPr>
            <p:ph type="sldNum" sz="quarter" idx="17"/>
          </p:nvPr>
        </p:nvSpPr>
        <p:spPr>
          <a:ln/>
        </p:spPr>
        <p:txBody>
          <a:bodyPr/>
          <a:lstStyle>
            <a:lvl1pPr>
              <a:defRPr/>
            </a:lvl1pPr>
          </a:lstStyle>
          <a:p>
            <a:fld id="{1DBE52A3-B063-4899-A4A4-038EA10508BF}" type="slidenum">
              <a:rPr lang="en-US" altLang="en-US"/>
              <a:pPr/>
              <a:t>‹#›</a:t>
            </a:fld>
            <a:endParaRPr lang="en-US" altLang="en-US"/>
          </a:p>
        </p:txBody>
      </p:sp>
    </p:spTree>
    <p:extLst>
      <p:ext uri="{BB962C8B-B14F-4D97-AF65-F5344CB8AC3E}">
        <p14:creationId xmlns:p14="http://schemas.microsoft.com/office/powerpoint/2010/main" val="294111084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8B5A2C3-3300-4CEC-92E5-8070FB023E68}"/>
              </a:ext>
            </a:extLst>
          </p:cNvPr>
          <p:cNvSpPr>
            <a:spLocks noGrp="1" noChangeArrowheads="1"/>
          </p:cNvSpPr>
          <p:nvPr>
            <p:ph type="dt" sz="half" idx="15"/>
          </p:nvPr>
        </p:nvSpPr>
        <p:spPr>
          <a:ln/>
        </p:spPr>
        <p:txBody>
          <a:bodyPr/>
          <a:lstStyle>
            <a:lvl1pPr>
              <a:defRPr/>
            </a:lvl1pPr>
          </a:lstStyle>
          <a:p>
            <a:pPr>
              <a:defRPr/>
            </a:pPr>
            <a:fld id="{9CA30840-CEAA-418F-A5B1-51D945AB1336}" type="datetimeFigureOut">
              <a:rPr lang="en-US"/>
              <a:pPr>
                <a:defRPr/>
              </a:pPr>
              <a:t>7/13/2020</a:t>
            </a:fld>
            <a:endParaRPr lang="en-US"/>
          </a:p>
        </p:txBody>
      </p:sp>
      <p:sp>
        <p:nvSpPr>
          <p:cNvPr id="6" name="Rectangle 5">
            <a:extLst>
              <a:ext uri="{FF2B5EF4-FFF2-40B4-BE49-F238E27FC236}">
                <a16:creationId xmlns:a16="http://schemas.microsoft.com/office/drawing/2014/main" id="{5EE54A3F-5B2E-4FF4-B4F7-892FB35ADE5B}"/>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E69174B0-D982-47C9-9D19-ECAD659C1CD5}"/>
              </a:ext>
            </a:extLst>
          </p:cNvPr>
          <p:cNvSpPr>
            <a:spLocks noGrp="1"/>
          </p:cNvSpPr>
          <p:nvPr>
            <p:ph type="sldNum" sz="quarter" idx="17"/>
          </p:nvPr>
        </p:nvSpPr>
        <p:spPr>
          <a:ln/>
        </p:spPr>
        <p:txBody>
          <a:bodyPr/>
          <a:lstStyle>
            <a:lvl1pPr>
              <a:defRPr/>
            </a:lvl1pPr>
          </a:lstStyle>
          <a:p>
            <a:fld id="{19C865C7-DB80-42FD-976D-912D47835C64}" type="slidenum">
              <a:rPr lang="en-US" altLang="en-US"/>
              <a:pPr/>
              <a:t>‹#›</a:t>
            </a:fld>
            <a:endParaRPr lang="en-US" altLang="en-US"/>
          </a:p>
        </p:txBody>
      </p:sp>
    </p:spTree>
    <p:extLst>
      <p:ext uri="{BB962C8B-B14F-4D97-AF65-F5344CB8AC3E}">
        <p14:creationId xmlns:p14="http://schemas.microsoft.com/office/powerpoint/2010/main" val="968232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a:extLst>
              <a:ext uri="{FF2B5EF4-FFF2-40B4-BE49-F238E27FC236}">
                <a16:creationId xmlns:a16="http://schemas.microsoft.com/office/drawing/2014/main" id="{4E0E6AFB-A40E-4B58-98A2-8D38024D98AB}"/>
              </a:ext>
            </a:extLst>
          </p:cNvPr>
          <p:cNvSpPr>
            <a:spLocks noGrp="1" noChangeArrowheads="1"/>
          </p:cNvSpPr>
          <p:nvPr>
            <p:ph type="dt" sz="half" idx="10"/>
          </p:nvPr>
        </p:nvSpPr>
        <p:spPr>
          <a:ln/>
        </p:spPr>
        <p:txBody>
          <a:bodyPr/>
          <a:lstStyle>
            <a:lvl1pPr>
              <a:defRPr/>
            </a:lvl1pPr>
          </a:lstStyle>
          <a:p>
            <a:pPr>
              <a:defRPr/>
            </a:pPr>
            <a:fld id="{870BBC36-473C-467A-A35F-3A9FAF4569D5}" type="datetimeFigureOut">
              <a:rPr lang="en-US"/>
              <a:pPr>
                <a:defRPr/>
              </a:pPr>
              <a:t>7/13/2020</a:t>
            </a:fld>
            <a:endParaRPr lang="en-US"/>
          </a:p>
        </p:txBody>
      </p:sp>
      <p:sp>
        <p:nvSpPr>
          <p:cNvPr id="7" name="Rectangle 5">
            <a:extLst>
              <a:ext uri="{FF2B5EF4-FFF2-40B4-BE49-F238E27FC236}">
                <a16:creationId xmlns:a16="http://schemas.microsoft.com/office/drawing/2014/main" id="{4E698A47-F5A5-4CAB-9C7F-524A8CE50C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a:extLst>
              <a:ext uri="{FF2B5EF4-FFF2-40B4-BE49-F238E27FC236}">
                <a16:creationId xmlns:a16="http://schemas.microsoft.com/office/drawing/2014/main" id="{9F2EA837-23A8-4799-B929-5357CFDB1175}"/>
              </a:ext>
            </a:extLst>
          </p:cNvPr>
          <p:cNvSpPr>
            <a:spLocks noGrp="1"/>
          </p:cNvSpPr>
          <p:nvPr>
            <p:ph type="sldNum" sz="quarter" idx="12"/>
          </p:nvPr>
        </p:nvSpPr>
        <p:spPr>
          <a:ln/>
        </p:spPr>
        <p:txBody>
          <a:bodyPr/>
          <a:lstStyle>
            <a:lvl1pPr>
              <a:defRPr/>
            </a:lvl1pPr>
          </a:lstStyle>
          <a:p>
            <a:fld id="{B91E3301-D9BE-4855-B741-126F77FE1281}" type="slidenum">
              <a:rPr lang="en-US" altLang="en-US"/>
              <a:pPr/>
              <a:t>‹#›</a:t>
            </a:fld>
            <a:endParaRPr lang="en-US" altLang="en-US"/>
          </a:p>
        </p:txBody>
      </p:sp>
    </p:spTree>
    <p:extLst>
      <p:ext uri="{BB962C8B-B14F-4D97-AF65-F5344CB8AC3E}">
        <p14:creationId xmlns:p14="http://schemas.microsoft.com/office/powerpoint/2010/main" val="65762545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a:extLst>
              <a:ext uri="{FF2B5EF4-FFF2-40B4-BE49-F238E27FC236}">
                <a16:creationId xmlns:a16="http://schemas.microsoft.com/office/drawing/2014/main" id="{020533B4-AC42-4564-A68B-D934652C86EA}"/>
              </a:ext>
            </a:extLst>
          </p:cNvPr>
          <p:cNvSpPr>
            <a:spLocks noGrp="1" noChangeArrowheads="1"/>
          </p:cNvSpPr>
          <p:nvPr>
            <p:ph type="dt" sz="half" idx="10"/>
          </p:nvPr>
        </p:nvSpPr>
        <p:spPr>
          <a:ln/>
        </p:spPr>
        <p:txBody>
          <a:bodyPr/>
          <a:lstStyle>
            <a:lvl1pPr>
              <a:defRPr/>
            </a:lvl1pPr>
          </a:lstStyle>
          <a:p>
            <a:pPr>
              <a:defRPr/>
            </a:pPr>
            <a:fld id="{9FC0EAB0-8547-4D05-91A5-48971DA6B806}" type="datetimeFigureOut">
              <a:rPr lang="en-US"/>
              <a:pPr>
                <a:defRPr/>
              </a:pPr>
              <a:t>7/13/2020</a:t>
            </a:fld>
            <a:endParaRPr lang="en-US"/>
          </a:p>
        </p:txBody>
      </p:sp>
      <p:sp>
        <p:nvSpPr>
          <p:cNvPr id="4" name="Rectangle 5">
            <a:extLst>
              <a:ext uri="{FF2B5EF4-FFF2-40B4-BE49-F238E27FC236}">
                <a16:creationId xmlns:a16="http://schemas.microsoft.com/office/drawing/2014/main" id="{2100CB86-61BF-4C11-8D94-AAC90DDB3D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20A6C5F8-B04B-449D-8DC5-536DB804B009}"/>
              </a:ext>
            </a:extLst>
          </p:cNvPr>
          <p:cNvSpPr>
            <a:spLocks noGrp="1"/>
          </p:cNvSpPr>
          <p:nvPr>
            <p:ph type="sldNum" sz="quarter" idx="12"/>
          </p:nvPr>
        </p:nvSpPr>
        <p:spPr>
          <a:ln/>
        </p:spPr>
        <p:txBody>
          <a:bodyPr/>
          <a:lstStyle>
            <a:lvl1pPr>
              <a:defRPr/>
            </a:lvl1pPr>
          </a:lstStyle>
          <a:p>
            <a:fld id="{B7CFDF68-073F-44ED-AD9F-4E175AB7342A}" type="slidenum">
              <a:rPr lang="en-US" altLang="en-US"/>
              <a:pPr/>
              <a:t>‹#›</a:t>
            </a:fld>
            <a:endParaRPr lang="en-US" altLang="en-US"/>
          </a:p>
        </p:txBody>
      </p:sp>
    </p:spTree>
    <p:extLst>
      <p:ext uri="{BB962C8B-B14F-4D97-AF65-F5344CB8AC3E}">
        <p14:creationId xmlns:p14="http://schemas.microsoft.com/office/powerpoint/2010/main" val="280513189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E978506-091A-42CE-A311-90E56F9B2983}"/>
              </a:ext>
            </a:extLst>
          </p:cNvPr>
          <p:cNvSpPr>
            <a:spLocks noGrp="1" noChangeArrowheads="1"/>
          </p:cNvSpPr>
          <p:nvPr>
            <p:ph type="dt" sz="half" idx="10"/>
          </p:nvPr>
        </p:nvSpPr>
        <p:spPr/>
        <p:txBody>
          <a:bodyPr/>
          <a:lstStyle>
            <a:lvl1pPr>
              <a:defRPr smtClean="0"/>
            </a:lvl1pPr>
          </a:lstStyle>
          <a:p>
            <a:pPr>
              <a:defRPr/>
            </a:pPr>
            <a:fld id="{10BEEACD-414E-4E82-AB15-8490C0BF143C}" type="datetimeFigureOut">
              <a:rPr lang="en-US"/>
              <a:pPr>
                <a:defRPr/>
              </a:pPr>
              <a:t>7/13/2020</a:t>
            </a:fld>
            <a:endParaRPr lang="en-US"/>
          </a:p>
        </p:txBody>
      </p:sp>
      <p:sp>
        <p:nvSpPr>
          <p:cNvPr id="3" name="Rectangle 5">
            <a:extLst>
              <a:ext uri="{FF2B5EF4-FFF2-40B4-BE49-F238E27FC236}">
                <a16:creationId xmlns:a16="http://schemas.microsoft.com/office/drawing/2014/main" id="{EAA1E9C6-76FA-4415-A805-A13BECCE708B}"/>
              </a:ext>
            </a:extLst>
          </p:cNvPr>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183DD613-4891-403F-9501-3E01EB4136C5}"/>
              </a:ext>
            </a:extLst>
          </p:cNvPr>
          <p:cNvSpPr>
            <a:spLocks noGrp="1"/>
          </p:cNvSpPr>
          <p:nvPr>
            <p:ph type="sldNum" sz="quarter" idx="12"/>
          </p:nvPr>
        </p:nvSpPr>
        <p:spPr>
          <a:xfrm>
            <a:off x="6934200" y="6245225"/>
            <a:ext cx="2133600" cy="476250"/>
          </a:xfrm>
        </p:spPr>
        <p:txBody>
          <a:bodyPr/>
          <a:lstStyle>
            <a:lvl1pPr>
              <a:defRPr/>
            </a:lvl1pPr>
          </a:lstStyle>
          <a:p>
            <a:fld id="{A303E4C5-1430-4AFC-B3ED-1B8225E9C7DE}" type="slidenum">
              <a:rPr lang="en-US" altLang="en-US"/>
              <a:pPr/>
              <a:t>‹#›</a:t>
            </a:fld>
            <a:endParaRPr lang="en-US" altLang="en-US"/>
          </a:p>
        </p:txBody>
      </p:sp>
    </p:spTree>
    <p:extLst>
      <p:ext uri="{BB962C8B-B14F-4D97-AF65-F5344CB8AC3E}">
        <p14:creationId xmlns:p14="http://schemas.microsoft.com/office/powerpoint/2010/main" val="220063216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a:extLst>
              <a:ext uri="{FF2B5EF4-FFF2-40B4-BE49-F238E27FC236}">
                <a16:creationId xmlns:a16="http://schemas.microsoft.com/office/drawing/2014/main" id="{C65FD386-E41A-492B-B46D-8B714CFAD7DA}"/>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901CAC31-5E97-485C-B436-EF9A2598483D}"/>
              </a:ext>
            </a:extLst>
          </p:cNvPr>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DA7CC215-7DDA-4A73-9D5D-ED1CDB5CCF2C}"/>
              </a:ext>
            </a:extLst>
          </p:cNvPr>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a:extLst>
              <a:ext uri="{FF2B5EF4-FFF2-40B4-BE49-F238E27FC236}">
                <a16:creationId xmlns:a16="http://schemas.microsoft.com/office/drawing/2014/main" id="{89CC2EA4-66BD-4493-8B85-1AF973A709F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E34F6E1B-4FCD-4CCA-BEAC-957FCE1C3A22}" type="datetimeFigureOut">
              <a:rPr lang="en-US"/>
              <a:pPr>
                <a:defRPr/>
              </a:pPr>
              <a:t>7/13/2020</a:t>
            </a:fld>
            <a:endParaRPr lang="en-US"/>
          </a:p>
        </p:txBody>
      </p:sp>
      <p:sp>
        <p:nvSpPr>
          <p:cNvPr id="1029" name="Rectangle 5">
            <a:extLst>
              <a:ext uri="{FF2B5EF4-FFF2-40B4-BE49-F238E27FC236}">
                <a16:creationId xmlns:a16="http://schemas.microsoft.com/office/drawing/2014/main" id="{9BBAC004-34AE-436C-BFA7-FBFE24D1FA0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a:extLst>
              <a:ext uri="{FF2B5EF4-FFF2-40B4-BE49-F238E27FC236}">
                <a16:creationId xmlns:a16="http://schemas.microsoft.com/office/drawing/2014/main" id="{1E86C4D5-3E7E-488C-B61F-5115A0A00599}"/>
              </a:ext>
            </a:extLst>
          </p:cNvPr>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a:extLst>
              <a:ext uri="{FF2B5EF4-FFF2-40B4-BE49-F238E27FC236}">
                <a16:creationId xmlns:a16="http://schemas.microsoft.com/office/drawing/2014/main" id="{1CC659C3-EA42-4EEF-BA25-F7003008041F}"/>
              </a:ext>
            </a:extLst>
          </p:cNvPr>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135CED7F-9C5D-4E15-B863-8AE79327BBE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emacweb.org/"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s://preptoolkit.fema.gov/web/nims-tools/home"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1393AD0-840A-46EA-850B-A484189476CE}"/>
              </a:ext>
            </a:extLst>
          </p:cNvPr>
          <p:cNvSpPr>
            <a:spLocks noGrp="1"/>
          </p:cNvSpPr>
          <p:nvPr>
            <p:ph type="title"/>
          </p:nvPr>
        </p:nvSpPr>
        <p:spPr/>
        <p:txBody>
          <a:bodyPr/>
          <a:lstStyle/>
          <a:p>
            <a:pPr>
              <a:spcBef>
                <a:spcPct val="100000"/>
              </a:spcBef>
              <a:buSzPct val="99000"/>
            </a:pPr>
            <a:r>
              <a:rPr lang="en-US" altLang="en-US"/>
              <a:t>Lesson Overview</a:t>
            </a:r>
          </a:p>
        </p:txBody>
      </p:sp>
      <p:sp>
        <p:nvSpPr>
          <p:cNvPr id="2" name="Content Placeholder 1">
            <a:extLst>
              <a:ext uri="{FF2B5EF4-FFF2-40B4-BE49-F238E27FC236}">
                <a16:creationId xmlns:a16="http://schemas.microsoft.com/office/drawing/2014/main" id="{0575B21A-8EB3-442A-855C-B91FD2C46DAA}"/>
              </a:ext>
            </a:extLst>
          </p:cNvPr>
          <p:cNvSpPr>
            <a:spLocks noGrp="1"/>
          </p:cNvSpPr>
          <p:nvPr>
            <p:ph idx="1"/>
          </p:nvPr>
        </p:nvSpPr>
        <p:spPr/>
        <p:txBody>
          <a:bodyPr>
            <a:normAutofit fontScale="9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Any jurisdiction’s or agency's emergency management activities should be based on a thorough planning process, which is documented in its Emergency Operations Plan (EOP).</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Jurisdiction and agency planning processes should include identifying resource needs based on the threats to and vulnerabilities of the jurisdiction and developing alternative strategies to obtain the needed resources.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This lesson will focus on the relationship between planning and resource management. </a:t>
            </a:r>
            <a:endParaRPr lang="en-US"/>
          </a:p>
        </p:txBody>
      </p:sp>
      <p:sp>
        <p:nvSpPr>
          <p:cNvPr id="3" name="Slide Number Placeholder 2">
            <a:extLst>
              <a:ext uri="{FF2B5EF4-FFF2-40B4-BE49-F238E27FC236}">
                <a16:creationId xmlns:a16="http://schemas.microsoft.com/office/drawing/2014/main" id="{099D098B-23AA-4E88-83DC-9DAC04AE9AB7}"/>
              </a:ext>
            </a:extLst>
          </p:cNvPr>
          <p:cNvSpPr>
            <a:spLocks noGrp="1"/>
          </p:cNvSpPr>
          <p:nvPr>
            <p:ph type="sldNum" sz="quarter" idx="11"/>
          </p:nvPr>
        </p:nvSpPr>
        <p:spPr/>
        <p:txBody>
          <a:bodyPr/>
          <a:lstStyle/>
          <a:p>
            <a:pPr>
              <a:spcBef>
                <a:spcPct val="100000"/>
              </a:spcBef>
              <a:buSzPct val="99000"/>
            </a:pPr>
            <a:fld id="{06203B21-DA9F-4665-9355-CC4DA48EE655}"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0766847-D6B3-4778-A656-13B738A0706E}"/>
              </a:ext>
            </a:extLst>
          </p:cNvPr>
          <p:cNvSpPr>
            <a:spLocks noGrp="1"/>
          </p:cNvSpPr>
          <p:nvPr>
            <p:ph type="title"/>
          </p:nvPr>
        </p:nvSpPr>
        <p:spPr/>
        <p:txBody>
          <a:bodyPr/>
          <a:lstStyle/>
          <a:p>
            <a:pPr>
              <a:spcBef>
                <a:spcPct val="100000"/>
              </a:spcBef>
              <a:buSzPct val="99000"/>
            </a:pPr>
            <a:r>
              <a:rPr lang="en-US" altLang="en-US"/>
              <a:t>Activity 3: Develop Strategies to Obtain Resources</a:t>
            </a:r>
          </a:p>
        </p:txBody>
      </p:sp>
      <p:sp>
        <p:nvSpPr>
          <p:cNvPr id="2" name="Content Placeholder 1">
            <a:extLst>
              <a:ext uri="{FF2B5EF4-FFF2-40B4-BE49-F238E27FC236}">
                <a16:creationId xmlns:a16="http://schemas.microsoft.com/office/drawing/2014/main" id="{ABDE6EDB-2EB4-432D-BAF7-019B5C0EB1BD}"/>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Resources come from a variety of sources, including:</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Within your agency or jurisdiction</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Mutual aid and assistance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Other levels of government</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Volunteer organizations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Private-sector sources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Donations</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We will discuss these sources in detail on the following screens. </a:t>
            </a:r>
            <a:endParaRPr lang="en-US"/>
          </a:p>
        </p:txBody>
      </p:sp>
      <p:pic>
        <p:nvPicPr>
          <p:cNvPr id="8" name="Picture 4" descr="American Red Cross and Catholic Charities Disaster Relief Workers">
            <a:extLst>
              <a:ext uri="{FF2B5EF4-FFF2-40B4-BE49-F238E27FC236}">
                <a16:creationId xmlns:a16="http://schemas.microsoft.com/office/drawing/2014/main" id="{32B545CB-B1A2-4C5A-B52E-E3252CEFA81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DEEC1A9C-7C40-4E2A-97DB-808B855998BB}"/>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F201742-39F4-4F04-8788-128EB5A5F431}"/>
              </a:ext>
            </a:extLst>
          </p:cNvPr>
          <p:cNvSpPr>
            <a:spLocks noGrp="1"/>
          </p:cNvSpPr>
          <p:nvPr>
            <p:ph type="title"/>
          </p:nvPr>
        </p:nvSpPr>
        <p:spPr/>
        <p:txBody>
          <a:bodyPr/>
          <a:lstStyle/>
          <a:p>
            <a:pPr>
              <a:spcBef>
                <a:spcPct val="100000"/>
              </a:spcBef>
              <a:buSzPct val="99000"/>
            </a:pPr>
            <a:r>
              <a:rPr lang="en-US" altLang="en-US"/>
              <a:t>Agency or Jurisdiction Resources</a:t>
            </a:r>
          </a:p>
        </p:txBody>
      </p:sp>
      <p:sp>
        <p:nvSpPr>
          <p:cNvPr id="2" name="Content Placeholder 1">
            <a:extLst>
              <a:ext uri="{FF2B5EF4-FFF2-40B4-BE49-F238E27FC236}">
                <a16:creationId xmlns:a16="http://schemas.microsoft.com/office/drawing/2014/main" id="{260BC15E-131E-45AB-A1B3-F35205EF462E}"/>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first source to consider is the current capability and inventory of your own agency or jurisdiction. During an incident, you will normally exhaust your own resources before you approach the next level of government for assistance. Consider:</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What resources are already owned by your agency, and are they suitable for use in emergencies?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What supplies does your agency usually warehouse?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What training and experience do your agency personnel have?</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Analysis of personnel should include not only their job-related training, skills, and experience, but can include relevant additional experience, hobbies, or part-time job skills. </a:t>
            </a:r>
            <a:endParaRPr lang="en-US"/>
          </a:p>
        </p:txBody>
      </p:sp>
      <p:pic>
        <p:nvPicPr>
          <p:cNvPr id="8" name="Picture 4" descr="A fireman hooking up the fire hose to a fire truck">
            <a:extLst>
              <a:ext uri="{FF2B5EF4-FFF2-40B4-BE49-F238E27FC236}">
                <a16:creationId xmlns:a16="http://schemas.microsoft.com/office/drawing/2014/main" id="{5CE4BB18-F447-4370-BBCC-251C0DD8F47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C1A4F33-C7D4-4EEE-9E06-703BBCE1651A}"/>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7DB018B-D1EA-4B53-8BBB-483F506EB786}"/>
              </a:ext>
            </a:extLst>
          </p:cNvPr>
          <p:cNvSpPr>
            <a:spLocks noGrp="1"/>
          </p:cNvSpPr>
          <p:nvPr>
            <p:ph type="title"/>
          </p:nvPr>
        </p:nvSpPr>
        <p:spPr/>
        <p:txBody>
          <a:bodyPr/>
          <a:lstStyle/>
          <a:p>
            <a:pPr>
              <a:spcBef>
                <a:spcPct val="100000"/>
              </a:spcBef>
              <a:buSzPct val="99000"/>
            </a:pPr>
            <a:r>
              <a:rPr lang="en-US" altLang="en-US"/>
              <a:t>Mutual Aid</a:t>
            </a:r>
          </a:p>
        </p:txBody>
      </p:sp>
      <p:sp>
        <p:nvSpPr>
          <p:cNvPr id="2" name="Content Placeholder 1">
            <a:extLst>
              <a:ext uri="{FF2B5EF4-FFF2-40B4-BE49-F238E27FC236}">
                <a16:creationId xmlns:a16="http://schemas.microsoft.com/office/drawing/2014/main" id="{0D886C4A-51D7-4746-8FCB-4D2C79A89AF3}"/>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Mutual aid involves sharing resources and services between jurisdictions or organizations. Mutual aid occurs routinely to meet the resource needs identified by the requesting organization.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This assistance can include the daily dispatch of law enforcement, emergency medical services (EMS), and fire service resources between local communities, as well as the movement of resources within a state or across state lines when larger-scale incidents occur. Mutual aid can provide essential assistance to fill mission needs.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Mutual aid agreements and compacts establish the legal basis for two or more entities to share resources. They exist among and between all levels of government. These agreements support effective and efficient resource management. </a:t>
            </a:r>
            <a:endParaRPr lang="en-US"/>
          </a:p>
        </p:txBody>
      </p:sp>
      <p:pic>
        <p:nvPicPr>
          <p:cNvPr id="8" name="Picture 4" descr="Disaster Workers">
            <a:extLst>
              <a:ext uri="{FF2B5EF4-FFF2-40B4-BE49-F238E27FC236}">
                <a16:creationId xmlns:a16="http://schemas.microsoft.com/office/drawing/2014/main" id="{2DE7A4DE-5931-4E47-A28C-A09C9FC25E13}"/>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B3C2CF1B-D989-4C49-8625-6719D9161DB8}"/>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614E6E26-E756-4AAC-AF65-669B798CB0AE}"/>
              </a:ext>
            </a:extLst>
          </p:cNvPr>
          <p:cNvSpPr>
            <a:spLocks noGrp="1"/>
          </p:cNvSpPr>
          <p:nvPr>
            <p:ph type="title"/>
          </p:nvPr>
        </p:nvSpPr>
        <p:spPr/>
        <p:txBody>
          <a:bodyPr/>
          <a:lstStyle/>
          <a:p>
            <a:pPr>
              <a:spcBef>
                <a:spcPct val="100000"/>
              </a:spcBef>
              <a:buSzPct val="99000"/>
            </a:pPr>
            <a:r>
              <a:rPr lang="en-US" altLang="en-US"/>
              <a:t>Emergency Management Assistance Compact</a:t>
            </a:r>
          </a:p>
        </p:txBody>
      </p:sp>
      <p:sp>
        <p:nvSpPr>
          <p:cNvPr id="2" name="Content Placeholder 1">
            <a:extLst>
              <a:ext uri="{FF2B5EF4-FFF2-40B4-BE49-F238E27FC236}">
                <a16:creationId xmlns:a16="http://schemas.microsoft.com/office/drawing/2014/main" id="{EBA39D73-2BC5-49E2-AEE3-B69A5AC6F79E}"/>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EMAC is a congressionally ratified mutual aid compact that defines a non-Federal, state-to-state system for sharing resources across state lines during an emergency or disaster.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Signatories include all 50 states, the District of Columbia, Puerto Rico, Guam, and the U.S. Virgin Islands.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EMAC’s unique relationships with states, regions, territories, and Federal organizations, such as FEMA and the National Guard Bureau, enable it to move a wide variety of resources to meet the jurisdictions’ needs.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To learn more about EMAC, visit this website: </a:t>
            </a:r>
            <a:r>
              <a:rPr lang="en-US" altLang="en-US" kern="1200">
                <a:latin typeface="Arial" panose="020B0604020202020204" pitchFamily="34" charset="0"/>
                <a:cs typeface="Arial" panose="020B0604020202020204" pitchFamily="34" charset="0"/>
                <a:sym typeface="Arial" panose="020B0604020202020204" pitchFamily="34" charset="0"/>
                <a:hlinkClick r:id="rId2">
                  <a:extLst>
                    <a:ext uri="{A12FA001-AC4F-418D-AE19-62706E023703}">
                      <ahyp:hlinkClr xmlns:ahyp="http://schemas.microsoft.com/office/drawing/2018/hyperlinkcolor" val="tx"/>
                    </a:ext>
                  </a:extLst>
                </a:hlinkClick>
              </a:rPr>
              <a:t>www.emacweb.org</a:t>
            </a:r>
            <a:r>
              <a:rPr lang="en-US" altLang="en-US" kern="1200">
                <a:latin typeface="Arial" panose="020B0604020202020204" pitchFamily="34" charset="0"/>
                <a:cs typeface="Arial" panose="020B0604020202020204" pitchFamily="34" charset="0"/>
                <a:sym typeface="Arial" panose="020B0604020202020204" pitchFamily="34" charset="0"/>
              </a:rPr>
              <a:t>.</a:t>
            </a:r>
            <a:endParaRPr lang="en-US"/>
          </a:p>
        </p:txBody>
      </p:sp>
      <p:pic>
        <p:nvPicPr>
          <p:cNvPr id="8" name="Picture 4" descr="A man and a woman sitting at a microphone">
            <a:extLst>
              <a:ext uri="{FF2B5EF4-FFF2-40B4-BE49-F238E27FC236}">
                <a16:creationId xmlns:a16="http://schemas.microsoft.com/office/drawing/2014/main" id="{924E7D49-FE54-4789-BE51-414B584F2C83}"/>
              </a:ext>
            </a:extLst>
          </p:cNvPr>
          <p:cNvPicPr>
            <a:picLocks noGrp="1" noChangeAspect="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CC2C5E6C-E9B2-47C1-A639-337FFCBCFDED}"/>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0C7EB67-BC76-4E40-B93C-14B1C18DFBA1}"/>
              </a:ext>
            </a:extLst>
          </p:cNvPr>
          <p:cNvSpPr>
            <a:spLocks noGrp="1"/>
          </p:cNvSpPr>
          <p:nvPr>
            <p:ph type="title"/>
          </p:nvPr>
        </p:nvSpPr>
        <p:spPr/>
        <p:txBody>
          <a:bodyPr/>
          <a:lstStyle/>
          <a:p>
            <a:pPr>
              <a:spcBef>
                <a:spcPct val="100000"/>
              </a:spcBef>
              <a:buSzPct val="99000"/>
            </a:pPr>
            <a:r>
              <a:rPr lang="en-US" altLang="en-US"/>
              <a:t>Lessons Learned: Mutual Aid Agreements and Compacts</a:t>
            </a:r>
          </a:p>
        </p:txBody>
      </p:sp>
      <p:sp>
        <p:nvSpPr>
          <p:cNvPr id="2" name="Content Placeholder 1">
            <a:extLst>
              <a:ext uri="{FF2B5EF4-FFF2-40B4-BE49-F238E27FC236}">
                <a16:creationId xmlns:a16="http://schemas.microsoft.com/office/drawing/2014/main" id="{C60FD2BE-CD7F-42C4-B047-EB781766E739}"/>
              </a:ext>
            </a:extLst>
          </p:cNvPr>
          <p:cNvSpPr>
            <a:spLocks noGrp="1"/>
          </p:cNvSpPr>
          <p:nvPr>
            <p:ph sz="quarter" idx="13"/>
          </p:nvPr>
        </p:nvSpPr>
        <p:spPr>
          <a:xfrm>
            <a:off x="457200" y="1067352"/>
            <a:ext cx="4886325" cy="4492625"/>
          </a:xfrm>
        </p:spPr>
        <p:txBody>
          <a:bodyPr>
            <a:noAutofit/>
          </a:bodyPr>
          <a:lstStyle/>
          <a:p>
            <a:pPr>
              <a:spcBef>
                <a:spcPct val="1000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Both local and State emergency managers have experience with mutual aid agreements and compacts. Here, State and local emergency managers talk about best practices using mutual aid and assistance agreements.</a:t>
            </a:r>
          </a:p>
          <a:p>
            <a:pPr>
              <a:spcBef>
                <a:spcPct val="100000"/>
              </a:spcBef>
              <a:buSzPct val="99000"/>
              <a:tabLst/>
            </a:pPr>
            <a:r>
              <a:rPr lang="en-US" altLang="en-US" sz="1200" b="1" kern="1200" dirty="0">
                <a:latin typeface="Arial" panose="020B0604020202020204" pitchFamily="34" charset="0"/>
                <a:cs typeface="Arial" panose="020B0604020202020204" pitchFamily="34" charset="0"/>
                <a:sym typeface="Arial" panose="020B0604020202020204" pitchFamily="34" charset="0"/>
              </a:rPr>
              <a:t>Lessons Learned Example:</a:t>
            </a:r>
            <a:endParaRPr lang="en-US" altLang="en-US" sz="1200" kern="1200" dirty="0">
              <a:latin typeface="Arial" panose="020B0604020202020204" pitchFamily="34" charset="0"/>
              <a:cs typeface="Arial" panose="020B0604020202020204" pitchFamily="34" charset="0"/>
              <a:sym typeface="Arial" panose="020B0604020202020204" pitchFamily="34" charset="0"/>
            </a:endParaRPr>
          </a:p>
          <a:p>
            <a:pPr>
              <a:spcBef>
                <a:spcPct val="100000"/>
              </a:spcBef>
              <a:buSzPct val="99000"/>
              <a:tabLst/>
            </a:pPr>
            <a:r>
              <a:rPr lang="en-US" altLang="en-US" sz="1200" b="1" kern="1200" dirty="0">
                <a:latin typeface="Arial" panose="020B0604020202020204" pitchFamily="34" charset="0"/>
                <a:cs typeface="Arial" panose="020B0604020202020204" pitchFamily="34" charset="0"/>
                <a:sym typeface="Arial" panose="020B0604020202020204" pitchFamily="34" charset="0"/>
              </a:rPr>
              <a:t>Local Emergency Manager</a:t>
            </a:r>
            <a:endParaRPr lang="en-US" altLang="en-US" sz="1200" kern="1200" dirty="0">
              <a:latin typeface="Arial" panose="020B0604020202020204" pitchFamily="34" charset="0"/>
              <a:cs typeface="Arial" panose="020B0604020202020204" pitchFamily="34" charset="0"/>
              <a:sym typeface="Arial" panose="020B0604020202020204" pitchFamily="34" charset="0"/>
            </a:endParaRPr>
          </a:p>
          <a:p>
            <a:pPr>
              <a:spcBef>
                <a:spcPct val="1000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We have negotiated mutual aid agreements with adjacent law enforcement, fire, public works, and EMS agencies. This expands our resource pool and also provides agreed-upon procedures for dispatch, resource management, and reimbursement. We are a pretty large jurisdiction for this State, but even so, we would not be able to manage a major disaster without help.</a:t>
            </a:r>
          </a:p>
          <a:p>
            <a:pPr>
              <a:spcBef>
                <a:spcPct val="100000"/>
              </a:spcBef>
              <a:buSzPct val="99000"/>
              <a:tabLst/>
            </a:pPr>
            <a:r>
              <a:rPr lang="en-US" altLang="en-US" sz="1200" b="1" kern="1200" dirty="0">
                <a:latin typeface="Arial" panose="020B0604020202020204" pitchFamily="34" charset="0"/>
                <a:cs typeface="Arial" panose="020B0604020202020204" pitchFamily="34" charset="0"/>
                <a:sym typeface="Arial" panose="020B0604020202020204" pitchFamily="34" charset="0"/>
              </a:rPr>
              <a:t>State Emergency Manager</a:t>
            </a:r>
            <a:endParaRPr lang="en-US" altLang="en-US" sz="1200" kern="1200" dirty="0">
              <a:latin typeface="Arial" panose="020B0604020202020204" pitchFamily="34" charset="0"/>
              <a:cs typeface="Arial" panose="020B0604020202020204" pitchFamily="34" charset="0"/>
              <a:sym typeface="Arial" panose="020B0604020202020204" pitchFamily="34" charset="0"/>
            </a:endParaRPr>
          </a:p>
          <a:p>
            <a:pPr>
              <a:spcBef>
                <a:spcPct val="1000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Once our own State and local resources have been expended, our next best source of resources is through our EMAC agreements with the States adjacent to us. These resources are familiar, and able to respond in a relatively short time. The States also have clear procedures for dispatching them, managing them at the incident, and reimbursement. This ensures that no time is lost if we need assistance or to send resources to a neighboring jurisdiction. </a:t>
            </a:r>
            <a:endParaRPr lang="en-US" sz="1200" dirty="0"/>
          </a:p>
        </p:txBody>
      </p:sp>
      <p:pic>
        <p:nvPicPr>
          <p:cNvPr id="8" name="Picture 4" descr="Emergency manager talking about best practices.">
            <a:extLst>
              <a:ext uri="{FF2B5EF4-FFF2-40B4-BE49-F238E27FC236}">
                <a16:creationId xmlns:a16="http://schemas.microsoft.com/office/drawing/2014/main" id="{335F8384-AC83-49BD-82A7-F8F9DB16748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13387" y="2560637"/>
            <a:ext cx="2311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FE2EDB21-8619-4087-AD0F-FC2EAFFD3783}"/>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D3AA537-6D16-4BB2-AAEC-4DB00ADAB77D}"/>
              </a:ext>
            </a:extLst>
          </p:cNvPr>
          <p:cNvSpPr>
            <a:spLocks noGrp="1"/>
          </p:cNvSpPr>
          <p:nvPr>
            <p:ph type="title"/>
          </p:nvPr>
        </p:nvSpPr>
        <p:spPr/>
        <p:txBody>
          <a:bodyPr/>
          <a:lstStyle/>
          <a:p>
            <a:pPr>
              <a:spcBef>
                <a:spcPct val="100000"/>
              </a:spcBef>
              <a:buSzPct val="99000"/>
            </a:pPr>
            <a:r>
              <a:rPr lang="en-US" altLang="en-US"/>
              <a:t>Discussion Question</a:t>
            </a:r>
          </a:p>
        </p:txBody>
      </p:sp>
      <p:sp>
        <p:nvSpPr>
          <p:cNvPr id="2" name="Content Placeholder 1">
            <a:extLst>
              <a:ext uri="{FF2B5EF4-FFF2-40B4-BE49-F238E27FC236}">
                <a16:creationId xmlns:a16="http://schemas.microsoft.com/office/drawing/2014/main" id="{E30E4743-3DAD-4C03-B9E0-FFF9FE57DF75}"/>
              </a:ext>
            </a:extLst>
          </p:cNvPr>
          <p:cNvSpPr>
            <a:spLocks noGrp="1"/>
          </p:cNvSpPr>
          <p:nvPr>
            <p:ph idx="1"/>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What agreements has your agency or jurisdiction entered into?</a:t>
            </a:r>
            <a:endParaRPr lang="en-US"/>
          </a:p>
        </p:txBody>
      </p:sp>
      <p:sp>
        <p:nvSpPr>
          <p:cNvPr id="3" name="Slide Number Placeholder 2">
            <a:extLst>
              <a:ext uri="{FF2B5EF4-FFF2-40B4-BE49-F238E27FC236}">
                <a16:creationId xmlns:a16="http://schemas.microsoft.com/office/drawing/2014/main" id="{A790F95D-2231-45F7-8CD5-604F9B69A6F5}"/>
              </a:ext>
            </a:extLst>
          </p:cNvPr>
          <p:cNvSpPr>
            <a:spLocks noGrp="1"/>
          </p:cNvSpPr>
          <p:nvPr>
            <p:ph type="sldNum" sz="quarter" idx="11"/>
          </p:nvPr>
        </p:nvSpPr>
        <p:spPr/>
        <p:txBody>
          <a:bodyPr/>
          <a:lstStyle/>
          <a:p>
            <a:pPr>
              <a:spcBef>
                <a:spcPct val="100000"/>
              </a:spcBef>
              <a:buSzPct val="99000"/>
            </a:pPr>
            <a:fld id="{06203B21-DA9F-4665-9355-CC4DA48EE655}"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12F40C0-C7D0-4A7F-8E86-AC92125ADEDB}"/>
              </a:ext>
            </a:extLst>
          </p:cNvPr>
          <p:cNvSpPr>
            <a:spLocks noGrp="1"/>
          </p:cNvSpPr>
          <p:nvPr>
            <p:ph type="title"/>
          </p:nvPr>
        </p:nvSpPr>
        <p:spPr/>
        <p:txBody>
          <a:bodyPr/>
          <a:lstStyle/>
          <a:p>
            <a:pPr>
              <a:spcBef>
                <a:spcPct val="100000"/>
              </a:spcBef>
              <a:buSzPct val="99000"/>
            </a:pPr>
            <a:r>
              <a:rPr lang="en-US" altLang="en-US"/>
              <a:t>Other Levels of Government</a:t>
            </a:r>
          </a:p>
        </p:txBody>
      </p:sp>
      <p:sp>
        <p:nvSpPr>
          <p:cNvPr id="2" name="Content Placeholder 1">
            <a:extLst>
              <a:ext uri="{FF2B5EF4-FFF2-40B4-BE49-F238E27FC236}">
                <a16:creationId xmlns:a16="http://schemas.microsoft.com/office/drawing/2014/main" id="{C229AE73-5E75-4AF0-91CB-A31CF562069A}"/>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Public-sector emergency managers should have a good idea of resources available at all levels of government, their capabilities and support needs, and response times.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Consider that resource availability is not guaranteed. Planners should verify that multiple jurisdictions are not relying on the same resources. Some resources may be utilized elsewhere. For example, members of the National Guard may not be available as incident resources if they have been deployed overseas or are already being utilized elsewhere.</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You should assume that resources outside the incident area (State and Federal resources) will take up to 72 hours to arrive. It should also be reinforced that all resource requests to other levels of government must follow the established request procedures. </a:t>
            </a:r>
            <a:endParaRPr lang="en-US"/>
          </a:p>
        </p:txBody>
      </p:sp>
      <p:pic>
        <p:nvPicPr>
          <p:cNvPr id="8" name="Picture 4" descr="An officer walking a search dog.">
            <a:extLst>
              <a:ext uri="{FF2B5EF4-FFF2-40B4-BE49-F238E27FC236}">
                <a16:creationId xmlns:a16="http://schemas.microsoft.com/office/drawing/2014/main" id="{5051F677-E893-429B-A5A5-FE035B41632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D2AC862B-5C09-4348-906F-499D149F9C67}"/>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50133EC-9B39-4863-9E91-D6DA7958750A}"/>
              </a:ext>
            </a:extLst>
          </p:cNvPr>
          <p:cNvSpPr>
            <a:spLocks noGrp="1"/>
          </p:cNvSpPr>
          <p:nvPr>
            <p:ph type="title"/>
          </p:nvPr>
        </p:nvSpPr>
        <p:spPr/>
        <p:txBody>
          <a:bodyPr/>
          <a:lstStyle/>
          <a:p>
            <a:pPr>
              <a:spcBef>
                <a:spcPct val="100000"/>
              </a:spcBef>
              <a:buSzPct val="99000"/>
            </a:pPr>
            <a:r>
              <a:rPr lang="en-US" altLang="en-US"/>
              <a:t>Volunteer Organizations</a:t>
            </a:r>
          </a:p>
        </p:txBody>
      </p:sp>
      <p:sp>
        <p:nvSpPr>
          <p:cNvPr id="2" name="Content Placeholder 1">
            <a:extLst>
              <a:ext uri="{FF2B5EF4-FFF2-40B4-BE49-F238E27FC236}">
                <a16:creationId xmlns:a16="http://schemas.microsoft.com/office/drawing/2014/main" id="{53FB1B68-E073-4DE3-8478-67FF0F62DDB6}"/>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Many volunteer nongovernmental organizations (NGOs) play major roles in emergency response. Commonly referred to as Volunteer Organizations Active in Disasters, or VOAD, the number and degree of formal organizations vary from State to State.</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Knowing what volunteer agencies are active in your area, what resources they can provide, and how to effectively activate and incorporate these resources is critical to your resource analysis process. It is helpful to include these organizations in your planning process.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Some jurisdictions have VOAD Councils designed to coordinate with each other and with public-sector entities. Such councils can be an extremely useful tool in both the planning and the activation processes, especially if resource requests can be forwarded to the council for resolution. </a:t>
            </a:r>
            <a:endParaRPr lang="en-US"/>
          </a:p>
        </p:txBody>
      </p:sp>
      <p:pic>
        <p:nvPicPr>
          <p:cNvPr id="8" name="Picture 4" descr="A group of people standing outside a American Red Cross van.">
            <a:extLst>
              <a:ext uri="{FF2B5EF4-FFF2-40B4-BE49-F238E27FC236}">
                <a16:creationId xmlns:a16="http://schemas.microsoft.com/office/drawing/2014/main" id="{1B73305A-9317-4BBE-A59E-E1A5AD56BBC3}"/>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32B316-7527-4565-A147-9391DE690989}"/>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17</a:t>
            </a:fld>
            <a:endParaRPr lang="en-US" alt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1454EF7-D476-4892-86CC-50BD795FB011}"/>
              </a:ext>
            </a:extLst>
          </p:cNvPr>
          <p:cNvSpPr>
            <a:spLocks noGrp="1"/>
          </p:cNvSpPr>
          <p:nvPr>
            <p:ph type="title"/>
          </p:nvPr>
        </p:nvSpPr>
        <p:spPr/>
        <p:txBody>
          <a:bodyPr/>
          <a:lstStyle/>
          <a:p>
            <a:pPr>
              <a:spcBef>
                <a:spcPct val="100000"/>
              </a:spcBef>
              <a:buSzPct val="99000"/>
            </a:pPr>
            <a:r>
              <a:rPr lang="en-US" altLang="en-US"/>
              <a:t>Involving Voluntary Agencies</a:t>
            </a:r>
          </a:p>
        </p:txBody>
      </p:sp>
      <p:sp>
        <p:nvSpPr>
          <p:cNvPr id="2" name="Content Placeholder 1">
            <a:extLst>
              <a:ext uri="{FF2B5EF4-FFF2-40B4-BE49-F238E27FC236}">
                <a16:creationId xmlns:a16="http://schemas.microsoft.com/office/drawing/2014/main" id="{9A19219C-3CE4-41BA-8817-3744A2E49F60}"/>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Failure to include voluntary organizations in your planning and exercises can result in duplication of effort or resource shortfalls.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 management challenge is that some may show up as "spontaneous volunteer organizations" and may not understand the need to check in with either the Incident Commander or the Emergency Operations Center. This can result in:</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Failure to integrate VOAD resources into formal response, leading to loss of accountability.</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Potential safety issues.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Public relations problems.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Lack of confidence in the jurisdiction's entire emergency management ability to respond to an incident. </a:t>
            </a:r>
            <a:endParaRPr lang="en-US"/>
          </a:p>
        </p:txBody>
      </p:sp>
      <p:pic>
        <p:nvPicPr>
          <p:cNvPr id="8" name="Picture 4" descr="A man and child carry cases of bottled water.">
            <a:extLst>
              <a:ext uri="{FF2B5EF4-FFF2-40B4-BE49-F238E27FC236}">
                <a16:creationId xmlns:a16="http://schemas.microsoft.com/office/drawing/2014/main" id="{4486A576-0828-44D9-B492-663DA150CDE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12E8D92-D6D2-45EF-A6C6-30083AD685D4}"/>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18</a:t>
            </a:fld>
            <a:endParaRPr lang="en-US" alt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86459F5-1D8C-4E55-89B8-1C2AF6E6D1E2}"/>
              </a:ext>
            </a:extLst>
          </p:cNvPr>
          <p:cNvSpPr>
            <a:spLocks noGrp="1"/>
          </p:cNvSpPr>
          <p:nvPr>
            <p:ph type="title"/>
          </p:nvPr>
        </p:nvSpPr>
        <p:spPr/>
        <p:txBody>
          <a:bodyPr/>
          <a:lstStyle/>
          <a:p>
            <a:pPr>
              <a:spcBef>
                <a:spcPct val="100000"/>
              </a:spcBef>
              <a:buSzPct val="99000"/>
            </a:pPr>
            <a:r>
              <a:rPr lang="en-US" altLang="en-US"/>
              <a:t>Private-Sector Partners</a:t>
            </a:r>
          </a:p>
        </p:txBody>
      </p:sp>
      <p:sp>
        <p:nvSpPr>
          <p:cNvPr id="2" name="Content Placeholder 1">
            <a:extLst>
              <a:ext uri="{FF2B5EF4-FFF2-40B4-BE49-F238E27FC236}">
                <a16:creationId xmlns:a16="http://schemas.microsoft.com/office/drawing/2014/main" id="{8660744D-1D51-45D9-90C6-A9B6F5014100}"/>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Private-sector organizations play a key role before, during, and after an incident. First, they must provide for the welfare and protection of their employees in the workplace. In addition, emergency managers must work seamlessly with businesses that provide water, power, communication networks, transportation, medical care, security, and numerous other services upon which both response and recovery are particularly dependent.</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During an incident, key private-sector partners should be involved in the local crisis decision-making process, or at least have a direct link to key local emergency managers. Communities cannot effectively respond to or recover from incidents without strong cooperative relations with the private sector.</a:t>
            </a:r>
            <a:endParaRPr lang="en-US"/>
          </a:p>
        </p:txBody>
      </p:sp>
      <p:pic>
        <p:nvPicPr>
          <p:cNvPr id="8" name="Picture 4" descr="Mitigation education being conducted in partnership with the private sector">
            <a:extLst>
              <a:ext uri="{FF2B5EF4-FFF2-40B4-BE49-F238E27FC236}">
                <a16:creationId xmlns:a16="http://schemas.microsoft.com/office/drawing/2014/main" id="{856758FE-A694-4BC1-B389-7DFC7EF75D9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1FBE2D1-AEC0-498B-94BA-A9C42FD1915B}"/>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331038B-7044-4CDB-83DC-2531CE54F9B9}"/>
              </a:ext>
            </a:extLst>
          </p:cNvPr>
          <p:cNvSpPr>
            <a:spLocks noGrp="1"/>
          </p:cNvSpPr>
          <p:nvPr>
            <p:ph type="title"/>
          </p:nvPr>
        </p:nvSpPr>
        <p:spPr/>
        <p:txBody>
          <a:bodyPr/>
          <a:lstStyle/>
          <a:p>
            <a:pPr>
              <a:spcBef>
                <a:spcPct val="100000"/>
              </a:spcBef>
              <a:buSzPct val="99000"/>
            </a:pPr>
            <a:r>
              <a:rPr lang="en-US" altLang="en-US"/>
              <a:t>Unit 2 Objectives </a:t>
            </a:r>
          </a:p>
        </p:txBody>
      </p:sp>
      <p:sp>
        <p:nvSpPr>
          <p:cNvPr id="2" name="Content Placeholder 1">
            <a:extLst>
              <a:ext uri="{FF2B5EF4-FFF2-40B4-BE49-F238E27FC236}">
                <a16:creationId xmlns:a16="http://schemas.microsoft.com/office/drawing/2014/main" id="{EC848B91-18F0-431D-86E4-1749E3DBA6CD}"/>
              </a:ext>
            </a:extLst>
          </p:cNvPr>
          <p:cNvSpPr>
            <a:spLocks noGrp="1"/>
          </p:cNvSpPr>
          <p:nvPr>
            <p:ph sz="quarter" idx="13"/>
          </p:nvPr>
        </p:nvSpPr>
        <p:spPr>
          <a:xfrm>
            <a:off x="457200" y="1153077"/>
            <a:ext cx="4616245" cy="4492625"/>
          </a:xfrm>
        </p:spPr>
        <p:txBody>
          <a:bodyPr>
            <a:normAutofit/>
          </a:bodyPr>
          <a:lstStyle/>
          <a:p>
            <a:pPr>
              <a:spcBef>
                <a:spcPct val="100000"/>
              </a:spcBef>
              <a:buSzPct val="99000"/>
              <a:tabLst/>
            </a:pPr>
            <a:r>
              <a:rPr lang="en-US" altLang="en-US" sz="1600" kern="1200" dirty="0">
                <a:latin typeface="Arial" panose="020B0604020202020204" pitchFamily="34" charset="0"/>
                <a:cs typeface="Arial" panose="020B0604020202020204" pitchFamily="34" charset="0"/>
                <a:sym typeface="Arial" panose="020B0604020202020204" pitchFamily="34" charset="0"/>
              </a:rPr>
              <a:t>At the end of this Unit, you should be able to:</a:t>
            </a:r>
          </a:p>
          <a:p>
            <a:pPr marL="254000" lvl="1" indent="-254000">
              <a:spcBef>
                <a:spcPct val="100000"/>
              </a:spcBef>
              <a:buSzPct val="99000"/>
              <a:tabLst/>
            </a:pPr>
            <a:r>
              <a:rPr lang="en-US" altLang="en-US" sz="1600" kern="1200" dirty="0">
                <a:latin typeface="Arial" panose="020B0604020202020204" pitchFamily="34" charset="0"/>
                <a:ea typeface="+mn-ea"/>
                <a:cs typeface="Arial" panose="020B0604020202020204" pitchFamily="34" charset="0"/>
                <a:sym typeface="Arial" panose="020B0604020202020204" pitchFamily="34" charset="0"/>
              </a:rPr>
              <a:t>Describe the relationship of the jurisdiction’s advance planning to resource requirements.</a:t>
            </a:r>
          </a:p>
          <a:p>
            <a:pPr marL="254000" lvl="1" indent="-254000">
              <a:spcBef>
                <a:spcPct val="100000"/>
              </a:spcBef>
              <a:buSzPct val="99000"/>
              <a:tabLst/>
            </a:pPr>
            <a:r>
              <a:rPr lang="en-US" altLang="en-US" sz="1600" kern="1200" dirty="0">
                <a:latin typeface="Arial" panose="020B0604020202020204" pitchFamily="34" charset="0"/>
                <a:ea typeface="+mn-ea"/>
                <a:cs typeface="Arial" panose="020B0604020202020204" pitchFamily="34" charset="0"/>
                <a:sym typeface="Arial" panose="020B0604020202020204" pitchFamily="34" charset="0"/>
              </a:rPr>
              <a:t>Identify sources for emergency resources, including public, private, and nongovernmental organizations.</a:t>
            </a:r>
          </a:p>
          <a:p>
            <a:pPr marL="254000" lvl="1" indent="-254000">
              <a:spcBef>
                <a:spcPct val="100000"/>
              </a:spcBef>
              <a:buSzPct val="99000"/>
              <a:tabLst/>
            </a:pPr>
            <a:r>
              <a:rPr lang="en-US" altLang="en-US" sz="1600" kern="1200" dirty="0">
                <a:latin typeface="Arial" panose="020B0604020202020204" pitchFamily="34" charset="0"/>
                <a:ea typeface="+mn-ea"/>
                <a:cs typeface="Arial" panose="020B0604020202020204" pitchFamily="34" charset="0"/>
                <a:sym typeface="Arial" panose="020B0604020202020204" pitchFamily="34" charset="0"/>
              </a:rPr>
              <a:t>Describe the mechanisms for ensuring that resources are available during incidents.</a:t>
            </a:r>
          </a:p>
          <a:p>
            <a:pPr marL="254000" lvl="1" indent="-254000">
              <a:spcBef>
                <a:spcPct val="100000"/>
              </a:spcBef>
              <a:buSzPct val="99000"/>
              <a:tabLst/>
            </a:pPr>
            <a:r>
              <a:rPr lang="en-US" altLang="en-US" sz="1600" kern="1200" dirty="0">
                <a:latin typeface="Arial" panose="020B0604020202020204" pitchFamily="34" charset="0"/>
                <a:ea typeface="+mn-ea"/>
                <a:cs typeface="Arial" panose="020B0604020202020204" pitchFamily="34" charset="0"/>
                <a:sym typeface="Arial" panose="020B0604020202020204" pitchFamily="34" charset="0"/>
              </a:rPr>
              <a:t>Describe the relationships among various entities regarding resource management, and the enabling mechanisms that provide for seamless integration. </a:t>
            </a:r>
            <a:endParaRPr lang="en-US" sz="1600" dirty="0"/>
          </a:p>
        </p:txBody>
      </p:sp>
      <p:pic>
        <p:nvPicPr>
          <p:cNvPr id="8" name="Picture 4" descr="Man and Woman stacking boxes of equipment">
            <a:extLst>
              <a:ext uri="{FF2B5EF4-FFF2-40B4-BE49-F238E27FC236}">
                <a16:creationId xmlns:a16="http://schemas.microsoft.com/office/drawing/2014/main" id="{71EEFFA6-557E-4BEF-A424-81C914377EE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31617BEB-E0A0-4CEF-A4B1-E281971234DC}"/>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C14BBBF-B75B-4FE7-969F-ED9525900DAC}"/>
              </a:ext>
            </a:extLst>
          </p:cNvPr>
          <p:cNvSpPr>
            <a:spLocks noGrp="1"/>
          </p:cNvSpPr>
          <p:nvPr>
            <p:ph type="title"/>
          </p:nvPr>
        </p:nvSpPr>
        <p:spPr/>
        <p:txBody>
          <a:bodyPr/>
          <a:lstStyle/>
          <a:p>
            <a:pPr>
              <a:spcBef>
                <a:spcPct val="100000"/>
              </a:spcBef>
              <a:buSzPct val="99000"/>
            </a:pPr>
            <a:r>
              <a:rPr lang="en-US" altLang="en-US"/>
              <a:t>Private-Sector Responsibilities</a:t>
            </a:r>
          </a:p>
        </p:txBody>
      </p:sp>
      <p:sp>
        <p:nvSpPr>
          <p:cNvPr id="2" name="Content Placeholder 1">
            <a:extLst>
              <a:ext uri="{FF2B5EF4-FFF2-40B4-BE49-F238E27FC236}">
                <a16:creationId xmlns:a16="http://schemas.microsoft.com/office/drawing/2014/main" id="{04BC872C-1C78-47F4-9653-33972C3A9573}"/>
              </a:ext>
            </a:extLst>
          </p:cNvPr>
          <p:cNvSpPr>
            <a:spLocks noGrp="1"/>
          </p:cNvSpPr>
          <p:nvPr>
            <p:ph sz="quarter" idx="13"/>
          </p:nvPr>
        </p:nvSpPr>
        <p:spPr>
          <a:xfrm>
            <a:off x="457200" y="1153077"/>
            <a:ext cx="5124450" cy="4492625"/>
          </a:xfrm>
        </p:spPr>
        <p:txBody>
          <a:bodyPr>
            <a:normAutofit fontScale="475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Essential private-sector responsibilities include:</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Planning for the protection of employees, infrastructure, and facilities.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Planning for the protection of information and the continuity of business operations.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Planning for responding to and recovering from incidents that impact their own infrastructure and facilities.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Collaborating with emergency management personnel before an incident occurs to ascertain what assistance may be necessary and how they can help.</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Developing and exercising emergency plans before an incident occurs.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Where appropriate, establishing mutual aid agreements and assistance agreements to provide specific response capabilities.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Providing assistance (including volunteers) to support local emergency management and public awareness during response and throughout the recovery process. </a:t>
            </a:r>
            <a:endParaRPr lang="en-US" dirty="0"/>
          </a:p>
        </p:txBody>
      </p:sp>
      <p:pic>
        <p:nvPicPr>
          <p:cNvPr id="8" name="Picture 4" descr="Two men working on power lines">
            <a:extLst>
              <a:ext uri="{FF2B5EF4-FFF2-40B4-BE49-F238E27FC236}">
                <a16:creationId xmlns:a16="http://schemas.microsoft.com/office/drawing/2014/main" id="{01995DA5-B2E4-4E08-B8FD-E3CA04E2DA9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211FA521-01BA-4FF7-A878-338DDD24E54A}"/>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20</a:t>
            </a:fld>
            <a:endParaRPr lang="en-US" alt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0517740-E9DB-47A0-8E11-6F57C63B636E}"/>
              </a:ext>
            </a:extLst>
          </p:cNvPr>
          <p:cNvSpPr>
            <a:spLocks noGrp="1"/>
          </p:cNvSpPr>
          <p:nvPr>
            <p:ph type="title"/>
          </p:nvPr>
        </p:nvSpPr>
        <p:spPr/>
        <p:txBody>
          <a:bodyPr/>
          <a:lstStyle/>
          <a:p>
            <a:pPr>
              <a:spcBef>
                <a:spcPct val="100000"/>
              </a:spcBef>
              <a:buSzPct val="99000"/>
            </a:pPr>
            <a:r>
              <a:rPr lang="en-US" altLang="en-US"/>
              <a:t>Discussion Question</a:t>
            </a:r>
          </a:p>
        </p:txBody>
      </p:sp>
      <p:sp>
        <p:nvSpPr>
          <p:cNvPr id="2" name="Content Placeholder 1">
            <a:extLst>
              <a:ext uri="{FF2B5EF4-FFF2-40B4-BE49-F238E27FC236}">
                <a16:creationId xmlns:a16="http://schemas.microsoft.com/office/drawing/2014/main" id="{E978311A-A8D5-49BB-81DD-94D391382B30}"/>
              </a:ext>
            </a:extLst>
          </p:cNvPr>
          <p:cNvSpPr>
            <a:spLocks noGrp="1"/>
          </p:cNvSpPr>
          <p:nvPr>
            <p:ph idx="1"/>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What can your agency or jurisdiction do to reduce costs associated with using private-sector sources?</a:t>
            </a:r>
            <a:endParaRPr lang="en-US"/>
          </a:p>
        </p:txBody>
      </p:sp>
      <p:sp>
        <p:nvSpPr>
          <p:cNvPr id="3" name="Slide Number Placeholder 2">
            <a:extLst>
              <a:ext uri="{FF2B5EF4-FFF2-40B4-BE49-F238E27FC236}">
                <a16:creationId xmlns:a16="http://schemas.microsoft.com/office/drawing/2014/main" id="{AEA3B988-B82A-4FD9-8745-10E81C586E07}"/>
              </a:ext>
            </a:extLst>
          </p:cNvPr>
          <p:cNvSpPr>
            <a:spLocks noGrp="1"/>
          </p:cNvSpPr>
          <p:nvPr>
            <p:ph type="sldNum" sz="quarter" idx="11"/>
          </p:nvPr>
        </p:nvSpPr>
        <p:spPr/>
        <p:txBody>
          <a:bodyPr/>
          <a:lstStyle/>
          <a:p>
            <a:pPr>
              <a:spcBef>
                <a:spcPct val="100000"/>
              </a:spcBef>
              <a:buSzPct val="99000"/>
            </a:pPr>
            <a:fld id="{06203B21-DA9F-4665-9355-CC4DA48EE655}" type="slidenum">
              <a:rPr lang="en-US" altLang="en-US" smtClean="0"/>
              <a:pPr>
                <a:spcBef>
                  <a:spcPct val="100000"/>
                </a:spcBef>
                <a:buSzPct val="99000"/>
              </a:pPr>
              <a:t>21</a:t>
            </a:fld>
            <a:endParaRPr lang="en-US" alt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62429496-464C-4AB9-A414-BB9346E0E243}"/>
              </a:ext>
            </a:extLst>
          </p:cNvPr>
          <p:cNvSpPr>
            <a:spLocks noGrp="1"/>
          </p:cNvSpPr>
          <p:nvPr>
            <p:ph type="title"/>
          </p:nvPr>
        </p:nvSpPr>
        <p:spPr/>
        <p:txBody>
          <a:bodyPr/>
          <a:lstStyle/>
          <a:p>
            <a:pPr>
              <a:spcBef>
                <a:spcPct val="100000"/>
              </a:spcBef>
              <a:buSzPct val="99000"/>
            </a:pPr>
            <a:r>
              <a:rPr lang="en-US" altLang="en-US"/>
              <a:t>Donations</a:t>
            </a:r>
          </a:p>
        </p:txBody>
      </p:sp>
      <p:sp>
        <p:nvSpPr>
          <p:cNvPr id="2" name="Content Placeholder 1">
            <a:extLst>
              <a:ext uri="{FF2B5EF4-FFF2-40B4-BE49-F238E27FC236}">
                <a16:creationId xmlns:a16="http://schemas.microsoft.com/office/drawing/2014/main" id="{3D603C47-67EB-4606-BFA2-973B50E74BC9}"/>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During incidents, private-sector sources frequently wish to contribute goods and services free or at a reduced cost.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However, it is also important to have a procedure in place that clearly defines and documents the conditions under which goods and services are being offered. It is not unusual for jurisdictions to be billed at a later date for resources that were offered "free" in the initial response to the emergency. Making certain that the circumstances are clear helps ensure that donors are recognized for being good neighbors, and that there are no misunderstandings later.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Unsolicited donations are a specific concern that we cover briefly next. We will also discuss unsolicited donations later in this course.</a:t>
            </a:r>
            <a:endParaRPr lang="en-US"/>
          </a:p>
        </p:txBody>
      </p:sp>
      <p:pic>
        <p:nvPicPr>
          <p:cNvPr id="8" name="Picture 4" descr="Two women help unload a truckful of goods.">
            <a:extLst>
              <a:ext uri="{FF2B5EF4-FFF2-40B4-BE49-F238E27FC236}">
                <a16:creationId xmlns:a16="http://schemas.microsoft.com/office/drawing/2014/main" id="{5564F6A2-5ADE-437F-8675-A62F21352D1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844B72C5-52C1-4471-979A-A44BAEAF251B}"/>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22</a:t>
            </a:fld>
            <a:endParaRPr lang="en-US" alt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7DB7AC7-03CE-46B1-96DE-B7B4F9453E0B}"/>
              </a:ext>
            </a:extLst>
          </p:cNvPr>
          <p:cNvSpPr>
            <a:spLocks noGrp="1"/>
          </p:cNvSpPr>
          <p:nvPr>
            <p:ph type="title"/>
          </p:nvPr>
        </p:nvSpPr>
        <p:spPr/>
        <p:txBody>
          <a:bodyPr/>
          <a:lstStyle/>
          <a:p>
            <a:pPr>
              <a:spcBef>
                <a:spcPct val="100000"/>
              </a:spcBef>
              <a:buSzPct val="99000"/>
            </a:pPr>
            <a:r>
              <a:rPr lang="en-US" altLang="en-US"/>
              <a:t>Lessons Learned: Unsolicited Donations</a:t>
            </a:r>
          </a:p>
        </p:txBody>
      </p:sp>
      <p:sp>
        <p:nvSpPr>
          <p:cNvPr id="2" name="Content Placeholder 1">
            <a:extLst>
              <a:ext uri="{FF2B5EF4-FFF2-40B4-BE49-F238E27FC236}">
                <a16:creationId xmlns:a16="http://schemas.microsoft.com/office/drawing/2014/main" id="{F5A00355-1007-4080-81B0-573CB118E1ED}"/>
              </a:ext>
            </a:extLst>
          </p:cNvPr>
          <p:cNvSpPr>
            <a:spLocks noGrp="1"/>
          </p:cNvSpPr>
          <p:nvPr>
            <p:ph idx="1"/>
          </p:nvPr>
        </p:nvSpPr>
        <p:spPr/>
        <p:txBody>
          <a:bodyPr>
            <a:normAutofit fontScale="8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No single jurisdiction has all required resources to respond to a catastrophic disaster. Mutual aid resources are a primary asset during a major emergency, and most jurisdictions have formal mutual aid agreements that support their needs. If not planned and coordinated, private-sector and donor assistance may not be effectively incorporated into the system, and could become a liability rather than an asset.</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City of Santa Cruz, CA has experienced the hazards of not planning for unsolicited donations. One time, a boat loaded with supplies donated to Santa Cruz arrived along the coast, but Santa Cruz has no port facilities to offload. On another occasion, Santa Cruz received a tractor trailer loaded with tennis shoes... but only for the left foot! </a:t>
            </a:r>
            <a:endParaRPr lang="en-US"/>
          </a:p>
        </p:txBody>
      </p:sp>
      <p:sp>
        <p:nvSpPr>
          <p:cNvPr id="3" name="Slide Number Placeholder 2">
            <a:extLst>
              <a:ext uri="{FF2B5EF4-FFF2-40B4-BE49-F238E27FC236}">
                <a16:creationId xmlns:a16="http://schemas.microsoft.com/office/drawing/2014/main" id="{C1309387-1A10-42C2-8419-4911918D4E65}"/>
              </a:ext>
            </a:extLst>
          </p:cNvPr>
          <p:cNvSpPr>
            <a:spLocks noGrp="1"/>
          </p:cNvSpPr>
          <p:nvPr>
            <p:ph type="sldNum" sz="quarter" idx="11"/>
          </p:nvPr>
        </p:nvSpPr>
        <p:spPr/>
        <p:txBody>
          <a:bodyPr/>
          <a:lstStyle/>
          <a:p>
            <a:pPr>
              <a:spcBef>
                <a:spcPct val="100000"/>
              </a:spcBef>
              <a:buSzPct val="99000"/>
            </a:pPr>
            <a:fld id="{06203B21-DA9F-4665-9355-CC4DA48EE655}" type="slidenum">
              <a:rPr lang="en-US" altLang="en-US" smtClean="0"/>
              <a:pPr>
                <a:spcBef>
                  <a:spcPct val="100000"/>
                </a:spcBef>
                <a:buSzPct val="99000"/>
              </a:pPr>
              <a:t>23</a:t>
            </a:fld>
            <a:endParaRPr lang="en-US" alt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26E57188-2F90-4F22-B597-F5365040CCA2}"/>
              </a:ext>
            </a:extLst>
          </p:cNvPr>
          <p:cNvSpPr>
            <a:spLocks noGrp="1"/>
          </p:cNvSpPr>
          <p:nvPr>
            <p:ph type="title"/>
          </p:nvPr>
        </p:nvSpPr>
        <p:spPr/>
        <p:txBody>
          <a:bodyPr/>
          <a:lstStyle/>
          <a:p>
            <a:pPr>
              <a:spcBef>
                <a:spcPct val="100000"/>
              </a:spcBef>
              <a:buSzPct val="99000"/>
            </a:pPr>
            <a:r>
              <a:rPr lang="en-US" altLang="en-US"/>
              <a:t>Activity: Identifying Potential Sources</a:t>
            </a:r>
          </a:p>
        </p:txBody>
      </p:sp>
      <p:sp>
        <p:nvSpPr>
          <p:cNvPr id="2" name="Content Placeholder 1">
            <a:extLst>
              <a:ext uri="{FF2B5EF4-FFF2-40B4-BE49-F238E27FC236}">
                <a16:creationId xmlns:a16="http://schemas.microsoft.com/office/drawing/2014/main" id="{CEAA7317-01FE-4949-A9B6-0F65C61F4205}"/>
              </a:ext>
            </a:extLst>
          </p:cNvPr>
          <p:cNvSpPr>
            <a:spLocks noGrp="1"/>
          </p:cNvSpPr>
          <p:nvPr>
            <p:ph idx="1"/>
          </p:nvPr>
        </p:nvSpPr>
        <p:spPr/>
        <p:txBody>
          <a:bodyPr/>
          <a:lstStyle/>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Instructions</a:t>
            </a:r>
            <a:r>
              <a:rPr lang="en-US" altLang="en-US" kern="1200">
                <a:latin typeface="Arial" panose="020B0604020202020204" pitchFamily="34" charset="0"/>
                <a:cs typeface="Arial" panose="020B0604020202020204" pitchFamily="34" charset="0"/>
                <a:sym typeface="Arial" panose="020B0604020202020204" pitchFamily="34" charset="0"/>
              </a:rPr>
              <a:t>: Working with your table group complete the activity. Use your student manual to complete the worksheets.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 You will have 20 minutes to complete this activity. </a:t>
            </a:r>
            <a:endParaRPr lang="en-US"/>
          </a:p>
        </p:txBody>
      </p:sp>
      <p:sp>
        <p:nvSpPr>
          <p:cNvPr id="3" name="Slide Number Placeholder 2">
            <a:extLst>
              <a:ext uri="{FF2B5EF4-FFF2-40B4-BE49-F238E27FC236}">
                <a16:creationId xmlns:a16="http://schemas.microsoft.com/office/drawing/2014/main" id="{81404610-44DC-4A20-89EB-C8BC931B4F74}"/>
              </a:ext>
            </a:extLst>
          </p:cNvPr>
          <p:cNvSpPr>
            <a:spLocks noGrp="1"/>
          </p:cNvSpPr>
          <p:nvPr>
            <p:ph type="sldNum" sz="quarter" idx="11"/>
          </p:nvPr>
        </p:nvSpPr>
        <p:spPr/>
        <p:txBody>
          <a:bodyPr/>
          <a:lstStyle/>
          <a:p>
            <a:pPr>
              <a:spcBef>
                <a:spcPct val="100000"/>
              </a:spcBef>
              <a:buSzPct val="99000"/>
            </a:pPr>
            <a:fld id="{06203B21-DA9F-4665-9355-CC4DA48EE655}" type="slidenum">
              <a:rPr lang="en-US" altLang="en-US" smtClean="0"/>
              <a:pPr>
                <a:spcBef>
                  <a:spcPct val="100000"/>
                </a:spcBef>
                <a:buSzPct val="99000"/>
              </a:pPr>
              <a:t>24</a:t>
            </a:fld>
            <a:endParaRPr lang="en-US" alt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B4762D1-7C49-4673-BE7D-7F2743EB662A}"/>
              </a:ext>
            </a:extLst>
          </p:cNvPr>
          <p:cNvSpPr>
            <a:spLocks noGrp="1"/>
          </p:cNvSpPr>
          <p:nvPr>
            <p:ph type="title"/>
          </p:nvPr>
        </p:nvSpPr>
        <p:spPr/>
        <p:txBody>
          <a:bodyPr/>
          <a:lstStyle/>
          <a:p>
            <a:pPr>
              <a:spcBef>
                <a:spcPct val="100000"/>
              </a:spcBef>
              <a:buSzPct val="99000"/>
            </a:pPr>
            <a:r>
              <a:rPr lang="en-US" altLang="en-US"/>
              <a:t>Step 4: Review Resource Management Procedures</a:t>
            </a:r>
          </a:p>
        </p:txBody>
      </p:sp>
      <p:sp>
        <p:nvSpPr>
          <p:cNvPr id="2" name="Content Placeholder 1">
            <a:extLst>
              <a:ext uri="{FF2B5EF4-FFF2-40B4-BE49-F238E27FC236}">
                <a16:creationId xmlns:a16="http://schemas.microsoft.com/office/drawing/2014/main" id="{6FBFF003-0E6B-4804-A496-F3D56DD53001}"/>
              </a:ext>
            </a:extLst>
          </p:cNvPr>
          <p:cNvSpPr>
            <a:spLocks noGrp="1"/>
          </p:cNvSpPr>
          <p:nvPr>
            <p:ph sz="quarter" idx="13"/>
          </p:nvPr>
        </p:nvSpPr>
        <p:spPr>
          <a:xfrm>
            <a:off x="457200" y="1153077"/>
            <a:ext cx="5019675" cy="4492625"/>
          </a:xfrm>
        </p:spPr>
        <p:txBody>
          <a:bodyPr>
            <a:normAutofit fontScale="475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Resource management procedures and protocols should detail the specific actions to implement a plan or system. Emergency management/response organizations should develop procedures and protocols that translate into specific, action-oriented checklists for use during incident response operations.</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You may want to make sure that your procedures address the following resource management questions: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How do you get that resource in the middle of the night on a weekend when the owner/supervisor is out of town?</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Do you have access to the necessary phone numbers and addresses?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Will you have to pay for this resource? If so, what is the rate? Are there additional costs associated with emergency use or after-hours activation?</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Is purchasing authority delegated to the appropriate personnel in sufficient amounts to meet emergency needs?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What emergency declarations or legal frameworks must be activated or invoked?</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How will the resource gain access to the incident scene? </a:t>
            </a:r>
            <a:endParaRPr lang="en-US" dirty="0"/>
          </a:p>
        </p:txBody>
      </p:sp>
      <p:pic>
        <p:nvPicPr>
          <p:cNvPr id="8" name="Picture 4" descr="Two radios on a table and a hand holding a list of resources">
            <a:extLst>
              <a:ext uri="{FF2B5EF4-FFF2-40B4-BE49-F238E27FC236}">
                <a16:creationId xmlns:a16="http://schemas.microsoft.com/office/drawing/2014/main" id="{9191C888-D4DE-4C92-A644-6BB574FBC85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AA980657-CCF0-49A4-BEC1-31C3EE7428FA}"/>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25</a:t>
            </a:fld>
            <a:endParaRPr lang="en-US" alt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DAF5D95B-56D7-4AD6-A007-3D801701825E}"/>
              </a:ext>
            </a:extLst>
          </p:cNvPr>
          <p:cNvSpPr>
            <a:spLocks noGrp="1"/>
          </p:cNvSpPr>
          <p:nvPr>
            <p:ph type="title"/>
          </p:nvPr>
        </p:nvSpPr>
        <p:spPr/>
        <p:txBody>
          <a:bodyPr/>
          <a:lstStyle/>
          <a:p>
            <a:pPr>
              <a:spcBef>
                <a:spcPct val="100000"/>
              </a:spcBef>
              <a:buSzPct val="99000"/>
            </a:pPr>
            <a:r>
              <a:rPr lang="en-US" altLang="en-US"/>
              <a:t>Systems and Protocols</a:t>
            </a:r>
          </a:p>
        </p:txBody>
      </p:sp>
      <p:sp>
        <p:nvSpPr>
          <p:cNvPr id="2" name="Content Placeholder 1">
            <a:extLst>
              <a:ext uri="{FF2B5EF4-FFF2-40B4-BE49-F238E27FC236}">
                <a16:creationId xmlns:a16="http://schemas.microsoft.com/office/drawing/2014/main" id="{F1937AF7-2441-4115-8221-A99ECA8224E9}"/>
              </a:ext>
            </a:extLst>
          </p:cNvPr>
          <p:cNvSpPr>
            <a:spLocks noGrp="1"/>
          </p:cNvSpPr>
          <p:nvPr>
            <p:ph sz="quarter" idx="13"/>
          </p:nvPr>
        </p:nvSpPr>
        <p:spPr>
          <a:xfrm>
            <a:off x="457200" y="1153077"/>
            <a:ext cx="4438650" cy="4492625"/>
          </a:xfrm>
        </p:spPr>
        <p:txBody>
          <a:bodyPr>
            <a:normAutofit fontScale="625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Effective resource management includes: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Systems: Management information systems collect, update, and process resource data and track the status and location of resources. It is critical to have redundant information systems or backup systems to manage resources in the event that the primary system is disrupted or unavailable.</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Protocols: Preparedness organizations develop standard protocols to request resources, prioritize requests, activate and mobilize resources to incidents, and return resources to normal status. </a:t>
            </a:r>
            <a:endParaRPr lang="en-US" dirty="0"/>
          </a:p>
        </p:txBody>
      </p:sp>
      <p:pic>
        <p:nvPicPr>
          <p:cNvPr id="8" name="Picture 4" descr="A dispatcher">
            <a:extLst>
              <a:ext uri="{FF2B5EF4-FFF2-40B4-BE49-F238E27FC236}">
                <a16:creationId xmlns:a16="http://schemas.microsoft.com/office/drawing/2014/main" id="{3A5C46B3-684B-4C39-A1F1-7ADE3FEB8966}"/>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C391B64D-AD17-487D-87F4-F9F202FAB814}"/>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26</a:t>
            </a:fld>
            <a:endParaRPr lang="en-US" alt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A57E527F-8A06-43F6-8884-23F1E819E04E}"/>
              </a:ext>
            </a:extLst>
          </p:cNvPr>
          <p:cNvSpPr>
            <a:spLocks noGrp="1"/>
          </p:cNvSpPr>
          <p:nvPr>
            <p:ph type="title"/>
          </p:nvPr>
        </p:nvSpPr>
        <p:spPr/>
        <p:txBody>
          <a:bodyPr/>
          <a:lstStyle/>
          <a:p>
            <a:pPr>
              <a:spcBef>
                <a:spcPct val="100000"/>
              </a:spcBef>
              <a:buSzPct val="99000"/>
            </a:pPr>
            <a:r>
              <a:rPr lang="en-US" altLang="en-US"/>
              <a:t>Acquisition Strategies</a:t>
            </a:r>
          </a:p>
        </p:txBody>
      </p:sp>
      <p:sp>
        <p:nvSpPr>
          <p:cNvPr id="2" name="Content Placeholder 1">
            <a:extLst>
              <a:ext uri="{FF2B5EF4-FFF2-40B4-BE49-F238E27FC236}">
                <a16:creationId xmlns:a16="http://schemas.microsoft.com/office/drawing/2014/main" id="{D5B9CEC2-E540-468D-AB7C-8FD82A389F6B}"/>
              </a:ext>
            </a:extLst>
          </p:cNvPr>
          <p:cNvSpPr>
            <a:spLocks noGrp="1"/>
          </p:cNvSpPr>
          <p:nvPr>
            <p:ph sz="quarter" idx="13"/>
          </p:nvPr>
        </p:nvSpPr>
        <p:spPr>
          <a:xfrm>
            <a:off x="457200" y="1153077"/>
            <a:ext cx="4467225" cy="4492625"/>
          </a:xfrm>
        </p:spPr>
        <p:txBody>
          <a:bodyPr>
            <a:normAutofit fontScale="625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Effective resource management includes establishing resource acquisition procedures. It is important to consider the tradeoffs (e.g., shelf life, warehousing costs) and determine the optimal acquisition strategies, including:</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Acquiring critical resources in advance and storing them in a warehouse (i.e., “stockpiling”).</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Supplying resources “just in time,” typically using a pre-established contract.</a:t>
            </a:r>
          </a:p>
          <a:p>
            <a:pPr>
              <a:spcBef>
                <a:spcPct val="100000"/>
              </a:spcBef>
              <a:buSzPct val="99000"/>
            </a:pPr>
            <a:r>
              <a:rPr lang="en-US" altLang="en-US" kern="1200" dirty="0">
                <a:latin typeface="Arial" panose="020B0604020202020204" pitchFamily="34" charset="0"/>
                <a:cs typeface="Arial" panose="020B0604020202020204" pitchFamily="34" charset="0"/>
                <a:sym typeface="Arial" panose="020B0604020202020204" pitchFamily="34" charset="0"/>
              </a:rPr>
              <a:t>Planning for acquisition, storage and inventorying of resources should accommodate both resource acquisition strategies. </a:t>
            </a:r>
            <a:endParaRPr lang="en-US" dirty="0"/>
          </a:p>
        </p:txBody>
      </p:sp>
      <p:pic>
        <p:nvPicPr>
          <p:cNvPr id="8" name="Picture 4" descr="A woman working on a computer">
            <a:extLst>
              <a:ext uri="{FF2B5EF4-FFF2-40B4-BE49-F238E27FC236}">
                <a16:creationId xmlns:a16="http://schemas.microsoft.com/office/drawing/2014/main" id="{6A3358E6-C4F8-4076-8EFD-0E1C0BB78F0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86CEF60F-DDE0-4121-8E32-CB732767BC70}"/>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27</a:t>
            </a:fld>
            <a:endParaRPr lang="en-US" alt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9C6C56AC-70D2-4B05-B88F-6861FFDEBC4E}"/>
              </a:ext>
            </a:extLst>
          </p:cNvPr>
          <p:cNvSpPr>
            <a:spLocks noGrp="1"/>
          </p:cNvSpPr>
          <p:nvPr>
            <p:ph type="title"/>
          </p:nvPr>
        </p:nvSpPr>
        <p:spPr/>
        <p:txBody>
          <a:bodyPr/>
          <a:lstStyle/>
          <a:p>
            <a:pPr>
              <a:spcBef>
                <a:spcPct val="100000"/>
              </a:spcBef>
              <a:buSzPct val="99000"/>
            </a:pPr>
            <a:r>
              <a:rPr lang="en-US" altLang="en-US"/>
              <a:t>Shelf-Life or Special Maintenance Considerations</a:t>
            </a:r>
          </a:p>
        </p:txBody>
      </p:sp>
      <p:sp>
        <p:nvSpPr>
          <p:cNvPr id="2" name="Content Placeholder 1">
            <a:extLst>
              <a:ext uri="{FF2B5EF4-FFF2-40B4-BE49-F238E27FC236}">
                <a16:creationId xmlns:a16="http://schemas.microsoft.com/office/drawing/2014/main" id="{1169547D-AC98-4D66-8650-A1371CABFF43}"/>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An important part of the process is managing inventories with shelf-life or special maintenance considerations. Strict reliance on stockpiling raises issues concerning shelf life and durability; however, strict reliance on “just in time” resources raises its own concerns related to timely delivery.</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Assets that are counted on for "just in time" need to be accurately accounted for to ensure that multiple jurisdictions or private-sector organizations are not relying solely on the same response asset, which can lead to shortages during a response. Those with resource management responsibilities should build sufficient funding into their budgets for periodic replenishment, preventive maintenance, and capital improvements. An integral part of acquisition procedures is developing methods and protocols for the handling and distribution of donated resources. </a:t>
            </a:r>
            <a:endParaRPr lang="en-US"/>
          </a:p>
        </p:txBody>
      </p:sp>
      <p:pic>
        <p:nvPicPr>
          <p:cNvPr id="8" name="Picture 4" descr="Staff member taking inventory of warehouse supplies">
            <a:extLst>
              <a:ext uri="{FF2B5EF4-FFF2-40B4-BE49-F238E27FC236}">
                <a16:creationId xmlns:a16="http://schemas.microsoft.com/office/drawing/2014/main" id="{8BA552BC-A17B-4764-8751-E44BF362185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04BD163-BD08-46DB-94DE-E8DAF76A01E9}"/>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28</a:t>
            </a:fld>
            <a:endParaRPr lang="en-US" alt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23B9DB07-7A05-4828-A53F-5861626615DE}"/>
              </a:ext>
            </a:extLst>
          </p:cNvPr>
          <p:cNvSpPr>
            <a:spLocks noGrp="1"/>
          </p:cNvSpPr>
          <p:nvPr>
            <p:ph type="title"/>
          </p:nvPr>
        </p:nvSpPr>
        <p:spPr/>
        <p:txBody>
          <a:bodyPr/>
          <a:lstStyle/>
          <a:p>
            <a:pPr>
              <a:spcBef>
                <a:spcPct val="100000"/>
              </a:spcBef>
              <a:buSzPct val="99000"/>
            </a:pPr>
            <a:r>
              <a:rPr lang="en-US" altLang="en-US"/>
              <a:t>Purchase Authority</a:t>
            </a:r>
          </a:p>
        </p:txBody>
      </p:sp>
      <p:sp>
        <p:nvSpPr>
          <p:cNvPr id="2" name="Content Placeholder 1">
            <a:extLst>
              <a:ext uri="{FF2B5EF4-FFF2-40B4-BE49-F238E27FC236}">
                <a16:creationId xmlns:a16="http://schemas.microsoft.com/office/drawing/2014/main" id="{F6751A15-361A-4A7C-B1DE-63AF02F305CC}"/>
              </a:ext>
            </a:extLst>
          </p:cNvPr>
          <p:cNvSpPr>
            <a:spLocks noGrp="1"/>
          </p:cNvSpPr>
          <p:nvPr>
            <p:ph sz="quarter" idx="13"/>
          </p:nvPr>
        </p:nvSpPr>
        <p:spPr>
          <a:xfrm>
            <a:off x="457200" y="1153077"/>
            <a:ext cx="4543425" cy="4492625"/>
          </a:xfrm>
        </p:spPr>
        <p:txBody>
          <a:bodyPr>
            <a:normAutofit fontScale="550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Most jurisdictions limit purchasing authority to specific people and specific limits. While administrative rules addressing financial issues may work fine in the 40-hour/daylight-only workweek, it may not serve the organization well in an off-hour emergency. Stories abound of responders forced to purchase supplies with personal credit cards because official fiscal support was not available.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Each organization must:</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Determine who, at what level in the organization, has what amount of purchasing authority.</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Ensure that appropriate financial controls are observed at all levels.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Ensure that appropriate training and refresher training on jurisdiction purchasing and documentation procedures is completed. </a:t>
            </a:r>
            <a:endParaRPr lang="en-US" dirty="0"/>
          </a:p>
        </p:txBody>
      </p:sp>
      <p:pic>
        <p:nvPicPr>
          <p:cNvPr id="8" name="Picture 4" descr="A corporate credit card">
            <a:extLst>
              <a:ext uri="{FF2B5EF4-FFF2-40B4-BE49-F238E27FC236}">
                <a16:creationId xmlns:a16="http://schemas.microsoft.com/office/drawing/2014/main" id="{BA5EB75A-1922-4A49-8479-BCE71A16566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95EEF917-710B-4BF0-9195-09624ADC54D8}"/>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29</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0E96A16-786C-4161-9D2E-641F63BA35F9}"/>
              </a:ext>
            </a:extLst>
          </p:cNvPr>
          <p:cNvSpPr>
            <a:spLocks noGrp="1"/>
          </p:cNvSpPr>
          <p:nvPr>
            <p:ph type="title"/>
          </p:nvPr>
        </p:nvSpPr>
        <p:spPr/>
        <p:txBody>
          <a:bodyPr/>
          <a:lstStyle/>
          <a:p>
            <a:pPr>
              <a:spcBef>
                <a:spcPct val="100000"/>
              </a:spcBef>
              <a:buSzPct val="99000"/>
            </a:pPr>
            <a:r>
              <a:rPr lang="en-US" altLang="en-US"/>
              <a:t>Resource Management Planning Activities</a:t>
            </a:r>
          </a:p>
        </p:txBody>
      </p:sp>
      <p:sp>
        <p:nvSpPr>
          <p:cNvPr id="2" name="Content Placeholder 1">
            <a:extLst>
              <a:ext uri="{FF2B5EF4-FFF2-40B4-BE49-F238E27FC236}">
                <a16:creationId xmlns:a16="http://schemas.microsoft.com/office/drawing/2014/main" id="{23F1DB58-DA51-4CC6-BD22-F90074681179}"/>
              </a:ext>
            </a:extLst>
          </p:cNvPr>
          <p:cNvSpPr>
            <a:spLocks noGrp="1"/>
          </p:cNvSpPr>
          <p:nvPr>
            <p:ph sz="quarter" idx="13"/>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This lesson is organized around the following planning activities:</a:t>
            </a:r>
            <a:endParaRPr lang="en-US"/>
          </a:p>
        </p:txBody>
      </p:sp>
      <p:pic>
        <p:nvPicPr>
          <p:cNvPr id="8" name="Picture 5" descr="Flow Chart that lists the five activities in Resource Management Planning: Activity 1: Identify Threats and Vulnerabilities of the Jurisdiction, Activity 2: Identify Resource Requirments, Activity 3: Develop Strategies to Obtain Resources, Activity 4: Review Resource Management Procedures, and Activity 5: Acquire, Store, and Inventory Resources">
            <a:extLst>
              <a:ext uri="{FF2B5EF4-FFF2-40B4-BE49-F238E27FC236}">
                <a16:creationId xmlns:a16="http://schemas.microsoft.com/office/drawing/2014/main" id="{0B1E0283-59C8-4F8D-85E5-DCC451CC721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1752600" y="3042457"/>
            <a:ext cx="5941427" cy="260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BE934561-7FD3-41FD-9771-5C630D527A43}"/>
              </a:ext>
            </a:extLst>
          </p:cNvPr>
          <p:cNvSpPr>
            <a:spLocks noGrp="1"/>
          </p:cNvSpPr>
          <p:nvPr>
            <p:ph type="sldNum" sz="quarter" idx="17"/>
          </p:nvPr>
        </p:nvSpPr>
        <p:spPr/>
        <p:txBody>
          <a:bodyPr/>
          <a:lstStyle/>
          <a:p>
            <a:pPr>
              <a:spcBef>
                <a:spcPct val="100000"/>
              </a:spcBef>
              <a:buSzPct val="99000"/>
            </a:pPr>
            <a:fld id="{19C865C7-DB80-42FD-976D-912D47835C64}"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7DB52536-BD19-45F9-90EC-83F6E56135E1}"/>
              </a:ext>
            </a:extLst>
          </p:cNvPr>
          <p:cNvSpPr>
            <a:spLocks noGrp="1"/>
          </p:cNvSpPr>
          <p:nvPr>
            <p:ph type="title"/>
          </p:nvPr>
        </p:nvSpPr>
        <p:spPr/>
        <p:txBody>
          <a:bodyPr/>
          <a:lstStyle/>
          <a:p>
            <a:pPr>
              <a:spcBef>
                <a:spcPct val="100000"/>
              </a:spcBef>
              <a:buSzPct val="99000"/>
            </a:pPr>
            <a:r>
              <a:rPr lang="en-US" altLang="en-US"/>
              <a:t>Controlling Access to the Scene</a:t>
            </a:r>
          </a:p>
        </p:txBody>
      </p:sp>
      <p:sp>
        <p:nvSpPr>
          <p:cNvPr id="2" name="Content Placeholder 1">
            <a:extLst>
              <a:ext uri="{FF2B5EF4-FFF2-40B4-BE49-F238E27FC236}">
                <a16:creationId xmlns:a16="http://schemas.microsoft.com/office/drawing/2014/main" id="{C8473680-04CA-4B02-B608-302427355ED6}"/>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Planning efforts must consider procedures to manage the issues related to incident scene access. Convergence and self-dispatching represent a significant threat to scene safety and resource management. Your plans should include: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A method for identifying authorized personnel from other jurisdictions, volunteer organizations, or commercial vendors.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Procedures for clearing the incident scene of spectators, unauthorized volunteers, and survivors.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Methods for securing the cleared scene and limiting access points.</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Personnel qualifications, certification, and credentialing will be discussed in the Resource Typing lesson. </a:t>
            </a:r>
            <a:endParaRPr lang="en-US"/>
          </a:p>
        </p:txBody>
      </p:sp>
      <p:pic>
        <p:nvPicPr>
          <p:cNvPr id="8" name="Picture 4" descr="A road block">
            <a:extLst>
              <a:ext uri="{FF2B5EF4-FFF2-40B4-BE49-F238E27FC236}">
                <a16:creationId xmlns:a16="http://schemas.microsoft.com/office/drawing/2014/main" id="{ABF5EF61-2C89-47F2-86FE-9DAB1717C793}"/>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E8276B1-BD42-40E3-B52A-04685899D364}"/>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30</a:t>
            </a:fld>
            <a:endParaRPr lang="en-US" alt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B3F50E02-4AFB-4915-A3F3-E24466256C44}"/>
              </a:ext>
            </a:extLst>
          </p:cNvPr>
          <p:cNvSpPr>
            <a:spLocks noGrp="1"/>
          </p:cNvSpPr>
          <p:nvPr>
            <p:ph type="title"/>
          </p:nvPr>
        </p:nvSpPr>
        <p:spPr/>
        <p:txBody>
          <a:bodyPr/>
          <a:lstStyle/>
          <a:p>
            <a:pPr>
              <a:spcBef>
                <a:spcPct val="100000"/>
              </a:spcBef>
              <a:buSzPct val="99000"/>
            </a:pPr>
            <a:r>
              <a:rPr lang="en-US" altLang="en-US"/>
              <a:t>Perform a Legal Review of Procedures</a:t>
            </a:r>
          </a:p>
        </p:txBody>
      </p:sp>
      <p:sp>
        <p:nvSpPr>
          <p:cNvPr id="2" name="Content Placeholder 1">
            <a:extLst>
              <a:ext uri="{FF2B5EF4-FFF2-40B4-BE49-F238E27FC236}">
                <a16:creationId xmlns:a16="http://schemas.microsoft.com/office/drawing/2014/main" id="{CEF64DBD-4059-49CF-BAE9-A5A5652D9CFA}"/>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You may want to have your legal counsel review your organization's legal foundations for resource management as well as your resource management plan and/or annex to the Emergency Operations Plan. For example: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Goods and services frequently make a major leap in price following an incident. Many jurisdictions have put in place ordinances to prevent price gouging.</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Contracting procedures, such as the amount of time contracts must be advertised, may need to be suspended following an incident.</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Emergency purchasing authority may need to be delegated to Incident Commanders, department heads, Logistics Section Chiefs, or emergency managers.</a:t>
            </a:r>
            <a:endParaRPr lang="en-US"/>
          </a:p>
        </p:txBody>
      </p:sp>
      <p:pic>
        <p:nvPicPr>
          <p:cNvPr id="8" name="Picture 4" descr="A magnifying glass enhancing the word, &quot;Contract.&quot;">
            <a:extLst>
              <a:ext uri="{FF2B5EF4-FFF2-40B4-BE49-F238E27FC236}">
                <a16:creationId xmlns:a16="http://schemas.microsoft.com/office/drawing/2014/main" id="{5613BEA6-C3FB-445A-8C71-1A278060F6D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447CCA5-8671-43AA-9229-9E4C2520D2C3}"/>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31</a:t>
            </a:fld>
            <a:endParaRPr lang="en-US" altLang="en-US"/>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3B4C1F05-A48C-4505-A7D4-98C1AA027368}"/>
              </a:ext>
            </a:extLst>
          </p:cNvPr>
          <p:cNvSpPr>
            <a:spLocks noGrp="1"/>
          </p:cNvSpPr>
          <p:nvPr>
            <p:ph type="title"/>
          </p:nvPr>
        </p:nvSpPr>
        <p:spPr/>
        <p:txBody>
          <a:bodyPr/>
          <a:lstStyle/>
          <a:p>
            <a:pPr>
              <a:spcBef>
                <a:spcPct val="100000"/>
              </a:spcBef>
              <a:buSzPct val="99000"/>
            </a:pPr>
            <a:r>
              <a:rPr lang="en-US" altLang="en-US"/>
              <a:t>Additional Legal Considerations</a:t>
            </a:r>
          </a:p>
        </p:txBody>
      </p:sp>
      <p:sp>
        <p:nvSpPr>
          <p:cNvPr id="2" name="Content Placeholder 1">
            <a:extLst>
              <a:ext uri="{FF2B5EF4-FFF2-40B4-BE49-F238E27FC236}">
                <a16:creationId xmlns:a16="http://schemas.microsoft.com/office/drawing/2014/main" id="{5CA7BD5E-0858-416A-8394-61C25E9522EA}"/>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Additional legal questions to consider include: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Does the jurisdiction have authority under specific circumstances (such as lifesaving) to make use of personal property?</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Are liability measures in place to protect both your jurisdiction and volunteers and their organizations?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Does your organization have an incident contingency fund? Who can access it, and under what conditions?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Do you have sufficient intergovernmental agreements in place to provide and receive mutual aid? </a:t>
            </a:r>
            <a:endParaRPr lang="en-US"/>
          </a:p>
        </p:txBody>
      </p:sp>
      <p:pic>
        <p:nvPicPr>
          <p:cNvPr id="8" name="Picture 4" descr="Legal counsel.">
            <a:extLst>
              <a:ext uri="{FF2B5EF4-FFF2-40B4-BE49-F238E27FC236}">
                <a16:creationId xmlns:a16="http://schemas.microsoft.com/office/drawing/2014/main" id="{07A08310-3189-4769-89C9-9B11F22C809D}"/>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BEDED2D-B68E-493E-8606-7BC4F34D0355}"/>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32</a:t>
            </a:fld>
            <a:endParaRPr lang="en-US" altLang="en-US"/>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3DE5FF86-F180-4FF2-A2B9-0A4F4131F5C5}"/>
              </a:ext>
            </a:extLst>
          </p:cNvPr>
          <p:cNvSpPr>
            <a:spLocks noGrp="1"/>
          </p:cNvSpPr>
          <p:nvPr>
            <p:ph type="title"/>
          </p:nvPr>
        </p:nvSpPr>
        <p:spPr/>
        <p:txBody>
          <a:bodyPr/>
          <a:lstStyle/>
          <a:p>
            <a:pPr>
              <a:spcBef>
                <a:spcPct val="100000"/>
              </a:spcBef>
              <a:buSzPct val="99000"/>
            </a:pPr>
            <a:r>
              <a:rPr lang="en-US" altLang="en-US"/>
              <a:t>Activity 5: Acquire, Store, and Inventory Resources</a:t>
            </a:r>
          </a:p>
        </p:txBody>
      </p:sp>
      <p:sp>
        <p:nvSpPr>
          <p:cNvPr id="2" name="Content Placeholder 1">
            <a:extLst>
              <a:ext uri="{FF2B5EF4-FFF2-40B4-BE49-F238E27FC236}">
                <a16:creationId xmlns:a16="http://schemas.microsoft.com/office/drawing/2014/main" id="{6CF75BB3-AA33-41C8-8233-62FA66563B36}"/>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After you have determined what you need, where you can find it, and how to procure it, the information needs to be organized, made accessible to those who need it, and maintained. Most organizations develop their own versions of "the yellow pages," including the type of resource, its owner, location, and procurement procedures.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Accessibility is also an issue. The most detailed inventory in the world is useless if staff can't access it. Inventories should be available in different formats stored at different locations. If the primary inventory is electronic, it may be advisable to have paper copies available for key Logistics and Finance/Administration workers, dispatchers, and Emergency Operations Center (EOC) staff. </a:t>
            </a:r>
            <a:endParaRPr lang="en-US"/>
          </a:p>
        </p:txBody>
      </p:sp>
      <p:pic>
        <p:nvPicPr>
          <p:cNvPr id="8" name="Picture 4" descr="An internal &quot;yellow pages&quot;.">
            <a:extLst>
              <a:ext uri="{FF2B5EF4-FFF2-40B4-BE49-F238E27FC236}">
                <a16:creationId xmlns:a16="http://schemas.microsoft.com/office/drawing/2014/main" id="{39397D2A-C0A8-4A70-B529-6F647CAC3C9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17531631-7CBE-4B01-821C-F3C2163FDC34}"/>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33</a:t>
            </a:fld>
            <a:endParaRPr lang="en-US" altLang="en-US"/>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2B7B4748-470F-425D-B855-A635BA5B0C03}"/>
              </a:ext>
            </a:extLst>
          </p:cNvPr>
          <p:cNvSpPr>
            <a:spLocks noGrp="1"/>
          </p:cNvSpPr>
          <p:nvPr>
            <p:ph type="title"/>
          </p:nvPr>
        </p:nvSpPr>
        <p:spPr/>
        <p:txBody>
          <a:bodyPr/>
          <a:lstStyle/>
          <a:p>
            <a:pPr>
              <a:spcBef>
                <a:spcPct val="100000"/>
              </a:spcBef>
              <a:buSzPct val="99000"/>
            </a:pPr>
            <a:r>
              <a:rPr lang="en-US" altLang="en-US"/>
              <a:t>Keeping Information Up to Date</a:t>
            </a:r>
          </a:p>
        </p:txBody>
      </p:sp>
      <p:sp>
        <p:nvSpPr>
          <p:cNvPr id="2" name="Content Placeholder 1">
            <a:extLst>
              <a:ext uri="{FF2B5EF4-FFF2-40B4-BE49-F238E27FC236}">
                <a16:creationId xmlns:a16="http://schemas.microsoft.com/office/drawing/2014/main" id="{A276D574-66A0-471A-9634-45BAA2565B5D}"/>
              </a:ext>
            </a:extLst>
          </p:cNvPr>
          <p:cNvSpPr>
            <a:spLocks noGrp="1"/>
          </p:cNvSpPr>
          <p:nvPr>
            <p:ph sz="quarter" idx="13"/>
          </p:nvPr>
        </p:nvSpPr>
        <p:spPr/>
        <p:txBody>
          <a:bodyPr>
            <a:normAutofit fontScale="7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Maintaining such resource inventories is time-consuming work. It takes time and attention to detail to make sure all information is up to date, but there are few things more frustrating than discovering you do not have an after-hours contact for hardware stores when you need plywood at 3:00 in the morning.</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Most organizations update on an annual or semiannual basis. There is software available that will e-mail your contacts and ask for updates automatically. </a:t>
            </a:r>
            <a:endParaRPr lang="en-US"/>
          </a:p>
        </p:txBody>
      </p:sp>
      <p:pic>
        <p:nvPicPr>
          <p:cNvPr id="8" name="Picture 4" descr="A woman typing on a keyboard">
            <a:extLst>
              <a:ext uri="{FF2B5EF4-FFF2-40B4-BE49-F238E27FC236}">
                <a16:creationId xmlns:a16="http://schemas.microsoft.com/office/drawing/2014/main" id="{485B0081-A036-4F8A-849E-D49FEF4CA02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D2DD97B6-B1B6-4E45-A747-65AFA7C92CC6}"/>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34</a:t>
            </a:fld>
            <a:endParaRPr lang="en-US" altLang="en-US"/>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914E6598-37CD-43BB-A013-738BF6EEB369}"/>
              </a:ext>
            </a:extLst>
          </p:cNvPr>
          <p:cNvSpPr>
            <a:spLocks noGrp="1"/>
          </p:cNvSpPr>
          <p:nvPr>
            <p:ph type="title"/>
          </p:nvPr>
        </p:nvSpPr>
        <p:spPr/>
        <p:txBody>
          <a:bodyPr/>
          <a:lstStyle/>
          <a:p>
            <a:pPr>
              <a:spcBef>
                <a:spcPct val="100000"/>
              </a:spcBef>
              <a:buSzPct val="99000"/>
            </a:pPr>
            <a:r>
              <a:rPr lang="en-US" altLang="en-US"/>
              <a:t>Inventory Systems</a:t>
            </a:r>
          </a:p>
        </p:txBody>
      </p:sp>
      <p:sp>
        <p:nvSpPr>
          <p:cNvPr id="2" name="Content Placeholder 1">
            <a:extLst>
              <a:ext uri="{FF2B5EF4-FFF2-40B4-BE49-F238E27FC236}">
                <a16:creationId xmlns:a16="http://schemas.microsoft.com/office/drawing/2014/main" id="{F03E86E1-263D-4312-837C-A71F5273AA42}"/>
              </a:ext>
            </a:extLst>
          </p:cNvPr>
          <p:cNvSpPr>
            <a:spLocks noGrp="1"/>
          </p:cNvSpPr>
          <p:nvPr>
            <p:ph sz="quarter" idx="13"/>
          </p:nvPr>
        </p:nvSpPr>
        <p:spPr/>
        <p:txBody>
          <a:bodyPr>
            <a:normAutofit fontScale="47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Inventory systems for resource management should be adaptable and scalable and should account for the potential of double-counting personnel and/or equipment. In particular, resource summaries should clearly reflect any overlap of personnel across different resource pools. Personnel inventories should reflect single resources with multiple skills, taking care not to overstate the total resources.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For example, many firefighters also have credentials as emergency medical technicians (EMTs). A resource summary, then, could count a firefighter as a firefighter or as an EMT, but not as both. The total should reflect the number of available personnel, not simply the sum of the firefighter and EMT counts.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FEMA provides a "no cost" resource inventory tool. The Incident Resource Inventory System (IRIS) features the capability for users to inventory resources and share resource information with other agencies. Furthermore, users are able to define non-typed resources and select specific resources for mutual aid purposes based upon mission requirements, the capability and availability of resources, and desired response times. </a:t>
            </a:r>
            <a:r>
              <a:rPr lang="en-US" altLang="en-US" kern="1200">
                <a:latin typeface="Arial" panose="020B0604020202020204" pitchFamily="34" charset="0"/>
                <a:cs typeface="Arial" panose="020B0604020202020204" pitchFamily="34" charset="0"/>
                <a:sym typeface="Arial" panose="020B0604020202020204" pitchFamily="34" charset="0"/>
                <a:hlinkClick r:id="rId2">
                  <a:extLst>
                    <a:ext uri="{A12FA001-AC4F-418D-AE19-62706E023703}">
                      <ahyp:hlinkClr xmlns:ahyp="http://schemas.microsoft.com/office/drawing/2018/hyperlinkcolor" val="tx"/>
                    </a:ext>
                  </a:extLst>
                </a:hlinkClick>
              </a:rPr>
              <a:t>https://preptoolkit.fema.gov/web/nims-tools/home</a:t>
            </a:r>
            <a:endParaRPr lang="en-US"/>
          </a:p>
        </p:txBody>
      </p:sp>
      <p:pic>
        <p:nvPicPr>
          <p:cNvPr id="8" name="Picture 4" descr="Hands on a keyboard">
            <a:extLst>
              <a:ext uri="{FF2B5EF4-FFF2-40B4-BE49-F238E27FC236}">
                <a16:creationId xmlns:a16="http://schemas.microsoft.com/office/drawing/2014/main" id="{01723B69-AC26-4F0C-9C78-F3059D5BCF2C}"/>
              </a:ext>
            </a:extLst>
          </p:cNvPr>
          <p:cNvPicPr>
            <a:picLocks noGrp="1" noChangeAspect="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BD1DA44-0A17-4A18-82E0-603FD0FA0CD3}"/>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35</a:t>
            </a:fld>
            <a:endParaRPr lang="en-US" altLang="en-US"/>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652BFFB1-0A12-4DB7-BDCB-0367F1A63782}"/>
              </a:ext>
            </a:extLst>
          </p:cNvPr>
          <p:cNvSpPr>
            <a:spLocks noGrp="1"/>
          </p:cNvSpPr>
          <p:nvPr>
            <p:ph type="title"/>
          </p:nvPr>
        </p:nvSpPr>
        <p:spPr/>
        <p:txBody>
          <a:bodyPr/>
          <a:lstStyle/>
          <a:p>
            <a:pPr>
              <a:spcBef>
                <a:spcPct val="100000"/>
              </a:spcBef>
              <a:buSzPct val="99000"/>
            </a:pPr>
            <a:r>
              <a:rPr lang="en-US" altLang="en-US"/>
              <a:t>Planning for Interorganizational Issues (1 of 2)</a:t>
            </a:r>
          </a:p>
        </p:txBody>
      </p:sp>
      <p:sp>
        <p:nvSpPr>
          <p:cNvPr id="2" name="Content Placeholder 1">
            <a:extLst>
              <a:ext uri="{FF2B5EF4-FFF2-40B4-BE49-F238E27FC236}">
                <a16:creationId xmlns:a16="http://schemas.microsoft.com/office/drawing/2014/main" id="{E721A2FE-1A9F-403C-8524-54C8339479D5}"/>
              </a:ext>
            </a:extLst>
          </p:cNvPr>
          <p:cNvSpPr>
            <a:spLocks noGrp="1"/>
          </p:cNvSpPr>
          <p:nvPr>
            <p:ph idx="1"/>
          </p:nvPr>
        </p:nvSpPr>
        <p:spPr/>
        <p:txBody>
          <a:bodyPr>
            <a:noAutofit/>
          </a:bodyPr>
          <a:lstStyle/>
          <a:p>
            <a:pPr>
              <a:spcBef>
                <a:spcPts val="12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It is critically important to think through the relationships between and among the various command and coordination entities that are likely to be activated during an incident. Included in this analysis should be:</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ICS organization on incident.</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Dispatch organizations.</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Mutual aid cooperators.</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Unified Command.</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Area Command.</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Emergency service districts or other special mission governmental entities.</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Local, county, regional, and State EOCs.</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MAC Groups, VOAD Councils, State Emergency Boards, etc.</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FEMA Regional Response Coordination Centers (RRCCs).</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Joint Field Offices (JFOs).</a:t>
            </a:r>
          </a:p>
          <a:p>
            <a:pPr marL="254000" lvl="1" indent="-254000">
              <a:spcBef>
                <a:spcPts val="12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Joint Information Centers (JICs). </a:t>
            </a:r>
          </a:p>
          <a:p>
            <a:pPr>
              <a:spcBef>
                <a:spcPts val="1200"/>
              </a:spcBef>
              <a:buSzPct val="99000"/>
            </a:pPr>
            <a:r>
              <a:rPr lang="en-US" altLang="en-US" sz="1200" kern="1200" dirty="0">
                <a:latin typeface="Arial" panose="020B0604020202020204" pitchFamily="34" charset="0"/>
                <a:cs typeface="Arial" panose="020B0604020202020204" pitchFamily="34" charset="0"/>
                <a:sym typeface="Arial" panose="020B0604020202020204" pitchFamily="34" charset="0"/>
              </a:rPr>
              <a:t>A solution that works in one jurisdiction might be inappropriate (or illegal) in another. </a:t>
            </a:r>
            <a:endParaRPr lang="en-US" sz="1200" dirty="0"/>
          </a:p>
        </p:txBody>
      </p:sp>
      <p:sp>
        <p:nvSpPr>
          <p:cNvPr id="3" name="Slide Number Placeholder 2">
            <a:extLst>
              <a:ext uri="{FF2B5EF4-FFF2-40B4-BE49-F238E27FC236}">
                <a16:creationId xmlns:a16="http://schemas.microsoft.com/office/drawing/2014/main" id="{4E9D3529-4371-44E2-8297-A594A7E0409F}"/>
              </a:ext>
            </a:extLst>
          </p:cNvPr>
          <p:cNvSpPr>
            <a:spLocks noGrp="1"/>
          </p:cNvSpPr>
          <p:nvPr>
            <p:ph type="sldNum" sz="quarter" idx="11"/>
          </p:nvPr>
        </p:nvSpPr>
        <p:spPr/>
        <p:txBody>
          <a:bodyPr/>
          <a:lstStyle/>
          <a:p>
            <a:pPr>
              <a:spcBef>
                <a:spcPct val="100000"/>
              </a:spcBef>
              <a:buSzPct val="99000"/>
            </a:pPr>
            <a:fld id="{06203B21-DA9F-4665-9355-CC4DA48EE655}" type="slidenum">
              <a:rPr lang="en-US" altLang="en-US" smtClean="0"/>
              <a:pPr>
                <a:spcBef>
                  <a:spcPct val="100000"/>
                </a:spcBef>
                <a:buSzPct val="99000"/>
              </a:pPr>
              <a:t>36</a:t>
            </a:fld>
            <a:endParaRPr lang="en-US" altLang="en-US"/>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A8B41918-6B36-424D-A278-51CA471F7445}"/>
              </a:ext>
            </a:extLst>
          </p:cNvPr>
          <p:cNvSpPr>
            <a:spLocks noGrp="1"/>
          </p:cNvSpPr>
          <p:nvPr>
            <p:ph type="title"/>
          </p:nvPr>
        </p:nvSpPr>
        <p:spPr/>
        <p:txBody>
          <a:bodyPr/>
          <a:lstStyle/>
          <a:p>
            <a:pPr>
              <a:spcBef>
                <a:spcPct val="100000"/>
              </a:spcBef>
              <a:buSzPct val="99000"/>
            </a:pPr>
            <a:r>
              <a:rPr lang="en-US" altLang="en-US"/>
              <a:t>Planning for Interorganizational Issues (2 of 2)</a:t>
            </a:r>
          </a:p>
        </p:txBody>
      </p:sp>
      <p:sp>
        <p:nvSpPr>
          <p:cNvPr id="2" name="Content Placeholder 1">
            <a:extLst>
              <a:ext uri="{FF2B5EF4-FFF2-40B4-BE49-F238E27FC236}">
                <a16:creationId xmlns:a16="http://schemas.microsoft.com/office/drawing/2014/main" id="{BAC6B632-CE84-4009-B2B8-5A87E63EED5C}"/>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Dispatch centers or offices and agency ordering points manage resources on a day-to-day basis. Therefore, it is important to establish procedures that allow those who are unfamiliar with resource management procedures to integrate smoothly into these administrative structures during the stress and uncertainty inherent in an incident.</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It is important that planners consider carefully the relationships among these structures as they relate to resource management. </a:t>
            </a:r>
            <a:endParaRPr lang="en-US"/>
          </a:p>
        </p:txBody>
      </p:sp>
      <p:pic>
        <p:nvPicPr>
          <p:cNvPr id="8" name="Picture 4" descr="A woman talking on a cell phone and a land line.">
            <a:extLst>
              <a:ext uri="{FF2B5EF4-FFF2-40B4-BE49-F238E27FC236}">
                <a16:creationId xmlns:a16="http://schemas.microsoft.com/office/drawing/2014/main" id="{B28A0A3E-5D2C-4935-A52D-6BC6C84D686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1ACB32F6-BBD7-4CC5-9E8C-A70150C6FCA1}"/>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37</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300A309-B46E-4072-AEBB-FA72577C3281}"/>
              </a:ext>
            </a:extLst>
          </p:cNvPr>
          <p:cNvSpPr>
            <a:spLocks noGrp="1"/>
          </p:cNvSpPr>
          <p:nvPr>
            <p:ph type="title"/>
          </p:nvPr>
        </p:nvSpPr>
        <p:spPr/>
        <p:txBody>
          <a:bodyPr/>
          <a:lstStyle/>
          <a:p>
            <a:pPr>
              <a:spcBef>
                <a:spcPct val="100000"/>
              </a:spcBef>
              <a:buSzPct val="99000"/>
            </a:pPr>
            <a:r>
              <a:rPr lang="en-US" altLang="en-US"/>
              <a:t>Risk-Based Planning</a:t>
            </a:r>
          </a:p>
        </p:txBody>
      </p:sp>
      <p:sp>
        <p:nvSpPr>
          <p:cNvPr id="2" name="Content Placeholder 1">
            <a:extLst>
              <a:ext uri="{FF2B5EF4-FFF2-40B4-BE49-F238E27FC236}">
                <a16:creationId xmlns:a16="http://schemas.microsoft.com/office/drawing/2014/main" id="{F42E5241-4FDF-4BE8-B11E-24581EFA58A2}"/>
              </a:ext>
            </a:extLst>
          </p:cNvPr>
          <p:cNvSpPr>
            <a:spLocks noGrp="1"/>
          </p:cNvSpPr>
          <p:nvPr>
            <p:ph sz="quarter" idx="13"/>
          </p:nvPr>
        </p:nvSpPr>
        <p:spPr>
          <a:xfrm>
            <a:off x="457200" y="1153077"/>
            <a:ext cx="4857750" cy="4492625"/>
          </a:xfrm>
        </p:spPr>
        <p:txBody>
          <a:bodyPr>
            <a:noAutofit/>
          </a:bodyPr>
          <a:lstStyle/>
          <a:p>
            <a:pPr>
              <a:spcBef>
                <a:spcPts val="6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The planning process includes identifying resource requirements based on the threats to, and vulnerabilities of, the jurisdiction or organization. Planning also includes developing alternative strategies to obtain needed resources. Resource management personnel should consider resources necessary to support all mission areas (Prevention, Protection, Mitigation, Response, and Recovery).</a:t>
            </a:r>
          </a:p>
          <a:p>
            <a:pPr>
              <a:spcBef>
                <a:spcPts val="6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There are a number of methodologies that can be used for identifying your risks, but all methodologies should:</a:t>
            </a:r>
          </a:p>
          <a:p>
            <a:pPr marL="254000" lvl="1" indent="-254000">
              <a:spcBef>
                <a:spcPts val="6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Identify possible kinds of incidents and their related threats, risks, or consequences. (What might happen?)</a:t>
            </a:r>
          </a:p>
          <a:p>
            <a:pPr marL="254000" lvl="1" indent="-254000">
              <a:spcBef>
                <a:spcPts val="6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Quantify the likelihood of an occurrence of any given incident. (How likely is it to happen?)</a:t>
            </a:r>
          </a:p>
          <a:p>
            <a:pPr marL="254000" lvl="1" indent="-254000">
              <a:spcBef>
                <a:spcPts val="6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Assess the most likely magnitude of any given incident. (How bad is it likely to be?)</a:t>
            </a:r>
          </a:p>
          <a:p>
            <a:pPr marL="254000" lvl="1" indent="-254000">
              <a:spcBef>
                <a:spcPts val="6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Assess the percent of the population at risk from any given incident. (How many people might be injured or killed?)</a:t>
            </a:r>
          </a:p>
          <a:p>
            <a:pPr marL="254000" lvl="1" indent="-254000">
              <a:spcBef>
                <a:spcPts val="600"/>
              </a:spcBef>
              <a:buSzPct val="99000"/>
              <a:tabLst/>
            </a:pPr>
            <a:r>
              <a:rPr lang="en-US" altLang="en-US" sz="1200" kern="1200" dirty="0">
                <a:latin typeface="Arial" panose="020B0604020202020204" pitchFamily="34" charset="0"/>
                <a:ea typeface="+mn-ea"/>
                <a:cs typeface="Arial" panose="020B0604020202020204" pitchFamily="34" charset="0"/>
                <a:sym typeface="Arial" panose="020B0604020202020204" pitchFamily="34" charset="0"/>
              </a:rPr>
              <a:t>Assess the severity of impact or likely consequences of any given incident. (How much damage is there likely to be?)</a:t>
            </a:r>
          </a:p>
          <a:p>
            <a:pPr>
              <a:spcBef>
                <a:spcPts val="600"/>
              </a:spcBef>
              <a:buSzPct val="99000"/>
            </a:pPr>
            <a:r>
              <a:rPr lang="en-US" altLang="en-US" sz="1200" kern="1200" dirty="0">
                <a:latin typeface="Arial" panose="020B0604020202020204" pitchFamily="34" charset="0"/>
                <a:cs typeface="Arial" panose="020B0604020202020204" pitchFamily="34" charset="0"/>
                <a:sym typeface="Arial" panose="020B0604020202020204" pitchFamily="34" charset="0"/>
              </a:rPr>
              <a:t>This analysis will result in a picture of the most likely incidents, their potential consequences. Understanding what you are preparing to respond to will help you to identify the resources that are required. </a:t>
            </a:r>
            <a:endParaRPr lang="en-US" sz="1200" dirty="0"/>
          </a:p>
        </p:txBody>
      </p:sp>
      <p:pic>
        <p:nvPicPr>
          <p:cNvPr id="8" name="Picture 4" descr="A woman looking at a set of maps">
            <a:extLst>
              <a:ext uri="{FF2B5EF4-FFF2-40B4-BE49-F238E27FC236}">
                <a16:creationId xmlns:a16="http://schemas.microsoft.com/office/drawing/2014/main" id="{7167330E-8C21-494A-953B-00C1C0ACEEFD}"/>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6059FFE-6AFB-442A-8030-D0799F7A0EB1}"/>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CAF4EB6-1EDF-493A-9BBA-EFAC962FB2CA}"/>
              </a:ext>
            </a:extLst>
          </p:cNvPr>
          <p:cNvSpPr>
            <a:spLocks noGrp="1"/>
          </p:cNvSpPr>
          <p:nvPr>
            <p:ph type="title"/>
          </p:nvPr>
        </p:nvSpPr>
        <p:spPr/>
        <p:txBody>
          <a:bodyPr/>
          <a:lstStyle/>
          <a:p>
            <a:pPr>
              <a:spcBef>
                <a:spcPct val="100000"/>
              </a:spcBef>
              <a:buSzPct val="99000"/>
            </a:pPr>
            <a:r>
              <a:rPr lang="en-US" altLang="en-US"/>
              <a:t>Step 1: Identify Threats and Vulnerabilities of the Jurisdiction</a:t>
            </a:r>
          </a:p>
        </p:txBody>
      </p:sp>
      <p:sp>
        <p:nvSpPr>
          <p:cNvPr id="2" name="Content Placeholder 1">
            <a:extLst>
              <a:ext uri="{FF2B5EF4-FFF2-40B4-BE49-F238E27FC236}">
                <a16:creationId xmlns:a16="http://schemas.microsoft.com/office/drawing/2014/main" id="{43D89366-AFD9-4A41-958B-A18748F0419C}"/>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first activity in establishing resource needs is to consider the  anticipated threats and vulnerabilities and their potential consequences for your jurisdiction.</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 identifying threats and vulnerabilities, it is important to consider the cascading events or related emergencies that may follow an incident. For example, an earthquake may cause: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Building and bridge collapses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Hazardous materials spills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Utility outages</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Your jurisdiction’s Emergency Operations Plan should include hazard analysis information. </a:t>
            </a:r>
            <a:endParaRPr lang="en-US"/>
          </a:p>
        </p:txBody>
      </p:sp>
      <p:pic>
        <p:nvPicPr>
          <p:cNvPr id="8" name="Picture 4" descr="People wearing HazMat suits.">
            <a:extLst>
              <a:ext uri="{FF2B5EF4-FFF2-40B4-BE49-F238E27FC236}">
                <a16:creationId xmlns:a16="http://schemas.microsoft.com/office/drawing/2014/main" id="{D9FDD80C-08E9-43C1-8C52-63BAB8FE43E6}"/>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6248D6EC-3467-47EB-96F4-31D961B51FE5}"/>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4100066-7152-4474-A7D7-6A3B6AA6F1AD}"/>
              </a:ext>
            </a:extLst>
          </p:cNvPr>
          <p:cNvSpPr>
            <a:spLocks noGrp="1"/>
          </p:cNvSpPr>
          <p:nvPr>
            <p:ph type="title"/>
          </p:nvPr>
        </p:nvSpPr>
        <p:spPr/>
        <p:txBody>
          <a:bodyPr/>
          <a:lstStyle/>
          <a:p>
            <a:pPr>
              <a:spcBef>
                <a:spcPct val="100000"/>
              </a:spcBef>
              <a:buSzPct val="99000"/>
            </a:pPr>
            <a:r>
              <a:rPr lang="en-US" altLang="en-US"/>
              <a:t>Activity 2: Identify Resource Requirements</a:t>
            </a:r>
          </a:p>
        </p:txBody>
      </p:sp>
      <p:sp>
        <p:nvSpPr>
          <p:cNvPr id="2" name="Content Placeholder 1">
            <a:extLst>
              <a:ext uri="{FF2B5EF4-FFF2-40B4-BE49-F238E27FC236}">
                <a16:creationId xmlns:a16="http://schemas.microsoft.com/office/drawing/2014/main" id="{1E993F45-1369-42F2-A2DE-2D089492404B}"/>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After analyzing the threats and vulnerabilities, next determine what resources are needed to manage the identified incidents. Resources address the potential consequences of anticipated threats and vulnerabilities. Some resources will be specific to only one threat or vulnerability; others may be useful for multiple threats or vulnerabilities.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Example: Urban rescue resources would likely only be needed for building collapses following a hurricane, but resources associated with traffic control would be needed to assist with debris removal, security, and damage to bridges and roads. </a:t>
            </a:r>
            <a:endParaRPr lang="en-US"/>
          </a:p>
        </p:txBody>
      </p:sp>
      <p:pic>
        <p:nvPicPr>
          <p:cNvPr id="8" name="Picture 4" descr="Hurricane Rick. Source: USGS">
            <a:extLst>
              <a:ext uri="{FF2B5EF4-FFF2-40B4-BE49-F238E27FC236}">
                <a16:creationId xmlns:a16="http://schemas.microsoft.com/office/drawing/2014/main" id="{70C96BC9-B48C-4A0D-B008-D58274CF71E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754687" y="2484437"/>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812355-D8DD-4CDC-AE95-7AEE7797E1E4}"/>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8F5D01A-C10E-4D0D-9864-A727BA17E1EC}"/>
              </a:ext>
            </a:extLst>
          </p:cNvPr>
          <p:cNvSpPr>
            <a:spLocks noGrp="1"/>
          </p:cNvSpPr>
          <p:nvPr>
            <p:ph type="title"/>
          </p:nvPr>
        </p:nvSpPr>
        <p:spPr/>
        <p:txBody>
          <a:bodyPr/>
          <a:lstStyle/>
          <a:p>
            <a:pPr>
              <a:spcBef>
                <a:spcPct val="100000"/>
              </a:spcBef>
              <a:buSzPct val="99000"/>
            </a:pPr>
            <a:r>
              <a:rPr lang="en-US" altLang="en-US"/>
              <a:t>Researching Incidents</a:t>
            </a:r>
          </a:p>
        </p:txBody>
      </p:sp>
      <p:sp>
        <p:nvSpPr>
          <p:cNvPr id="2" name="Content Placeholder 1">
            <a:extLst>
              <a:ext uri="{FF2B5EF4-FFF2-40B4-BE49-F238E27FC236}">
                <a16:creationId xmlns:a16="http://schemas.microsoft.com/office/drawing/2014/main" id="{BC069687-41E0-473D-B0FA-240B8A409910}"/>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Identifying resource requirements for a threat or vulnerability that you have not experienced can be difficult.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For example, prior to the bombing of the Alfred P. Murrah Building in Oklahoma City emergency managers had not considered the need for resources that could dispose of large quantities of bio-hazard waste.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Another example of a frequently overlooked or underestimated resource requirement is the needs associated with populations that are not fluent in the English language. In an incident there will be distinct resource requirements related to these populations.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Researching infrequent or unfamiliar incidents can be useful. Consider reviewing case histories and incident after action reviews or interviewing managers of similar incidents to gain information.</a:t>
            </a:r>
            <a:endParaRPr lang="en-US"/>
          </a:p>
        </p:txBody>
      </p:sp>
      <p:pic>
        <p:nvPicPr>
          <p:cNvPr id="8" name="Picture 4" descr="damaged building">
            <a:extLst>
              <a:ext uri="{FF2B5EF4-FFF2-40B4-BE49-F238E27FC236}">
                <a16:creationId xmlns:a16="http://schemas.microsoft.com/office/drawing/2014/main" id="{9591D11B-3665-4DD3-8894-F803120407A6}"/>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647847FB-B8D7-4AFC-A5EB-F5CAD4B5F5B4}"/>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5BFD1E1-E994-4DD5-925E-4E41B867F535}"/>
              </a:ext>
            </a:extLst>
          </p:cNvPr>
          <p:cNvSpPr>
            <a:spLocks noGrp="1"/>
          </p:cNvSpPr>
          <p:nvPr>
            <p:ph type="title"/>
          </p:nvPr>
        </p:nvSpPr>
        <p:spPr/>
        <p:txBody>
          <a:bodyPr/>
          <a:lstStyle/>
          <a:p>
            <a:pPr>
              <a:spcBef>
                <a:spcPct val="100000"/>
              </a:spcBef>
              <a:buSzPct val="99000"/>
            </a:pPr>
            <a:r>
              <a:rPr lang="en-US" altLang="en-US"/>
              <a:t>Common Resources</a:t>
            </a:r>
          </a:p>
        </p:txBody>
      </p:sp>
      <p:sp>
        <p:nvSpPr>
          <p:cNvPr id="2" name="Content Placeholder 1">
            <a:extLst>
              <a:ext uri="{FF2B5EF4-FFF2-40B4-BE49-F238E27FC236}">
                <a16:creationId xmlns:a16="http://schemas.microsoft.com/office/drawing/2014/main" id="{8C39B86A-721C-4D62-B441-85E1FF41C221}"/>
              </a:ext>
            </a:extLst>
          </p:cNvPr>
          <p:cNvSpPr>
            <a:spLocks noGrp="1"/>
          </p:cNvSpPr>
          <p:nvPr>
            <p:ph sz="quarter" idx="13"/>
          </p:nvPr>
        </p:nvSpPr>
        <p:spPr>
          <a:xfrm>
            <a:off x="457200" y="1153077"/>
            <a:ext cx="4429125" cy="4492625"/>
          </a:xfrm>
        </p:spPr>
        <p:txBody>
          <a:bodyPr>
            <a:noAutofit/>
          </a:bodyPr>
          <a:lstStyle/>
          <a:p>
            <a:pPr>
              <a:spcBef>
                <a:spcPts val="600"/>
              </a:spcBef>
              <a:buSzPct val="99000"/>
              <a:tabLst/>
            </a:pPr>
            <a:r>
              <a:rPr lang="en-US" altLang="en-US" sz="1400" kern="1200" dirty="0">
                <a:latin typeface="Arial" panose="020B0604020202020204" pitchFamily="34" charset="0"/>
                <a:cs typeface="Arial" panose="020B0604020202020204" pitchFamily="34" charset="0"/>
                <a:sym typeface="Arial" panose="020B0604020202020204" pitchFamily="34" charset="0"/>
              </a:rPr>
              <a:t>Resources you identify fall into five general groupings:</a:t>
            </a:r>
          </a:p>
          <a:p>
            <a:pPr marL="254000" lvl="1" indent="-254000">
              <a:spcBef>
                <a:spcPts val="600"/>
              </a:spcBef>
              <a:buSzPct val="99000"/>
              <a:tabLst/>
            </a:pPr>
            <a:r>
              <a:rPr lang="en-US" altLang="en-US" sz="1400" b="1" kern="1200" dirty="0">
                <a:latin typeface="Arial" panose="020B0604020202020204" pitchFamily="34" charset="0"/>
                <a:ea typeface="+mn-ea"/>
                <a:cs typeface="Arial" panose="020B0604020202020204" pitchFamily="34" charset="0"/>
                <a:sym typeface="Arial" panose="020B0604020202020204" pitchFamily="34" charset="0"/>
              </a:rPr>
              <a:t>Personnel</a:t>
            </a: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 Includes Incident Command System "overhead" or management staff, technical specialists, Emergency Operations Center staff, operations staff, etc.</a:t>
            </a:r>
          </a:p>
          <a:p>
            <a:pPr marL="254000" lvl="1" indent="-254000">
              <a:spcBef>
                <a:spcPts val="600"/>
              </a:spcBef>
              <a:buSzPct val="99000"/>
              <a:tabLst/>
            </a:pPr>
            <a:r>
              <a:rPr lang="en-US" altLang="en-US" sz="1400" b="1" kern="1200" dirty="0">
                <a:latin typeface="Arial" panose="020B0604020202020204" pitchFamily="34" charset="0"/>
                <a:ea typeface="+mn-ea"/>
                <a:cs typeface="Arial" panose="020B0604020202020204" pitchFamily="34" charset="0"/>
                <a:sym typeface="Arial" panose="020B0604020202020204" pitchFamily="34" charset="0"/>
              </a:rPr>
              <a:t>Teams</a:t>
            </a: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 Refers to groups of specially trained and equipped personnel, including needed equipment and supplies.</a:t>
            </a:r>
          </a:p>
          <a:p>
            <a:pPr marL="254000" lvl="1" indent="-254000">
              <a:spcBef>
                <a:spcPts val="600"/>
              </a:spcBef>
              <a:buSzPct val="99000"/>
              <a:tabLst/>
            </a:pPr>
            <a:r>
              <a:rPr lang="en-US" altLang="en-US" sz="1400" b="1" kern="1200" dirty="0">
                <a:latin typeface="Arial" panose="020B0604020202020204" pitchFamily="34" charset="0"/>
                <a:ea typeface="+mn-ea"/>
                <a:cs typeface="Arial" panose="020B0604020202020204" pitchFamily="34" charset="0"/>
                <a:sym typeface="Arial" panose="020B0604020202020204" pitchFamily="34" charset="0"/>
              </a:rPr>
              <a:t>Facilities</a:t>
            </a: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 Includes office space, shelters, warehouses, etc.</a:t>
            </a:r>
          </a:p>
          <a:p>
            <a:pPr marL="254000" lvl="1" indent="-254000">
              <a:spcBef>
                <a:spcPts val="600"/>
              </a:spcBef>
              <a:buSzPct val="99000"/>
              <a:tabLst/>
            </a:pPr>
            <a:r>
              <a:rPr lang="en-US" altLang="en-US" sz="1400" b="1" kern="1200" dirty="0">
                <a:latin typeface="Arial" panose="020B0604020202020204" pitchFamily="34" charset="0"/>
                <a:ea typeface="+mn-ea"/>
                <a:cs typeface="Arial" panose="020B0604020202020204" pitchFamily="34" charset="0"/>
                <a:sym typeface="Arial" panose="020B0604020202020204" pitchFamily="34" charset="0"/>
              </a:rPr>
              <a:t>Equipment</a:t>
            </a: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 Refers to pieces of equipment, with or without the personnel needed to operate them.</a:t>
            </a:r>
          </a:p>
          <a:p>
            <a:pPr marL="254000" lvl="1" indent="-254000">
              <a:spcBef>
                <a:spcPts val="600"/>
              </a:spcBef>
              <a:buSzPct val="99000"/>
            </a:pPr>
            <a:r>
              <a:rPr lang="en-US" altLang="en-US" sz="1400" b="1" kern="1200" dirty="0">
                <a:latin typeface="Arial" panose="020B0604020202020204" pitchFamily="34" charset="0"/>
                <a:ea typeface="+mn-ea"/>
                <a:cs typeface="Arial" panose="020B0604020202020204" pitchFamily="34" charset="0"/>
                <a:sym typeface="Arial" panose="020B0604020202020204" pitchFamily="34" charset="0"/>
              </a:rPr>
              <a:t>Supplies</a:t>
            </a:r>
            <a:r>
              <a:rPr lang="en-US" altLang="en-US" sz="1400" kern="1200" dirty="0">
                <a:latin typeface="Arial" panose="020B0604020202020204" pitchFamily="34" charset="0"/>
                <a:cs typeface="Arial" panose="020B0604020202020204" pitchFamily="34" charset="0"/>
                <a:sym typeface="Arial" panose="020B0604020202020204" pitchFamily="34" charset="0"/>
              </a:rPr>
              <a:t>: Can span an enormous range from potable water to plywood. It is impossible to develop and maintain complete lists. A more efficient way to plan is to develop and maintain a current list of suppliers with comprehensive inventories. </a:t>
            </a:r>
            <a:endParaRPr lang="en-US" sz="1400" dirty="0"/>
          </a:p>
        </p:txBody>
      </p:sp>
      <p:pic>
        <p:nvPicPr>
          <p:cNvPr id="8" name="Picture 4" descr="Coast guard helicopter and a room filled with cases of bottled water.">
            <a:extLst>
              <a:ext uri="{FF2B5EF4-FFF2-40B4-BE49-F238E27FC236}">
                <a16:creationId xmlns:a16="http://schemas.microsoft.com/office/drawing/2014/main" id="{285AE0FC-1EFC-4DBF-A4C8-727F30B185D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165350"/>
            <a:ext cx="17145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7F31951-8B53-407F-B366-8192A5415B08}"/>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94D6D6D-E6C5-4D06-B07C-29BD97032B02}"/>
              </a:ext>
            </a:extLst>
          </p:cNvPr>
          <p:cNvSpPr>
            <a:spLocks noGrp="1"/>
          </p:cNvSpPr>
          <p:nvPr>
            <p:ph type="title"/>
          </p:nvPr>
        </p:nvSpPr>
        <p:spPr/>
        <p:txBody>
          <a:bodyPr/>
          <a:lstStyle/>
          <a:p>
            <a:pPr>
              <a:spcBef>
                <a:spcPct val="100000"/>
              </a:spcBef>
              <a:buSzPct val="99000"/>
            </a:pPr>
            <a:r>
              <a:rPr lang="en-US" altLang="en-US"/>
              <a:t>Resource Typing</a:t>
            </a:r>
          </a:p>
        </p:txBody>
      </p:sp>
      <p:sp>
        <p:nvSpPr>
          <p:cNvPr id="2" name="Content Placeholder 1">
            <a:extLst>
              <a:ext uri="{FF2B5EF4-FFF2-40B4-BE49-F238E27FC236}">
                <a16:creationId xmlns:a16="http://schemas.microsoft.com/office/drawing/2014/main" id="{907023A8-8594-4FDC-9617-BECF946A0DC3}"/>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Thinking ahead about the appropriate configuration and capabilities of emergency resources can ensure that incidents receive the right resource for the job.</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Resource typing is defining and categorizing incident resources by capability.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Resource typing definitions establish a common language for discussing resources by defining minimum capabilities for personnel, teams, facilities, equipment, and supplies.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Resource typing enables communities to plan for, request, and have confidence that the resources they receive have the capabilities they requested. </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The next lesson presents additional information on resource typing. </a:t>
            </a:r>
            <a:endParaRPr lang="en-US"/>
          </a:p>
        </p:txBody>
      </p:sp>
      <p:pic>
        <p:nvPicPr>
          <p:cNvPr id="8" name="Picture 4" descr="Two men looking at maps">
            <a:extLst>
              <a:ext uri="{FF2B5EF4-FFF2-40B4-BE49-F238E27FC236}">
                <a16:creationId xmlns:a16="http://schemas.microsoft.com/office/drawing/2014/main" id="{AD5880B8-F28C-4537-83B0-53C6AEC9248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12A7F906-71A0-4FAB-88DA-7544B73EA9C5}"/>
              </a:ext>
            </a:extLst>
          </p:cNvPr>
          <p:cNvSpPr>
            <a:spLocks noGrp="1"/>
          </p:cNvSpPr>
          <p:nvPr>
            <p:ph type="sldNum" sz="quarter" idx="17"/>
          </p:nvPr>
        </p:nvSpPr>
        <p:spPr/>
        <p:txBody>
          <a:bodyPr/>
          <a:lstStyle/>
          <a:p>
            <a:pPr>
              <a:spcBef>
                <a:spcPct val="100000"/>
              </a:spcBef>
              <a:buSzPct val="99000"/>
            </a:pPr>
            <a:fld id="{1DBE52A3-B063-4899-A4A4-038EA10508BF}"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EFD91463C3843A9BA9A14DC38BC9D" ma:contentTypeVersion="11" ma:contentTypeDescription="Create a new document." ma:contentTypeScope="" ma:versionID="4c5a25a3e23749c664c6b681c3e80fcf">
  <xsd:schema xmlns:xsd="http://www.w3.org/2001/XMLSchema" xmlns:xs="http://www.w3.org/2001/XMLSchema" xmlns:p="http://schemas.microsoft.com/office/2006/metadata/properties" xmlns:ns2="95ba42ad-0bbe-4ff2-b5a3-00bdc267f7a0" targetNamespace="http://schemas.microsoft.com/office/2006/metadata/properties" ma:root="true" ma:fieldsID="7c8fdbccc920ade525a86fecbc78100a" ns2:_="">
    <xsd:import namespace="95ba42ad-0bbe-4ff2-b5a3-00bdc267f7a0"/>
    <xsd:element name="properties">
      <xsd:complexType>
        <xsd:sequence>
          <xsd:element name="documentManagement">
            <xsd:complexType>
              <xsd:all>
                <xsd:element ref="ns2:Next_x0020_Course_x0020_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ba42ad-0bbe-4ff2-b5a3-00bdc267f7a0" elementFormDefault="qualified">
    <xsd:import namespace="http://schemas.microsoft.com/office/2006/documentManagement/types"/>
    <xsd:import namespace="http://schemas.microsoft.com/office/infopath/2007/PartnerControls"/>
    <xsd:element name="Next_x0020_Course_x0020_Date" ma:index="8" nillable="true" ma:displayName="Next Course Date" ma:format="DateOnly" ma:internalName="Next_x0020_Course_x0020_Date">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568ddf3f-b77f-46a0-9295-2b9495b51427"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Next_x0020_Course_x0020_Date xmlns="95ba42ad-0bbe-4ff2-b5a3-00bdc267f7a0" xsi:nil="true"/>
  </documentManagement>
</p:properties>
</file>

<file path=customXml/itemProps1.xml><?xml version="1.0" encoding="utf-8"?>
<ds:datastoreItem xmlns:ds="http://schemas.openxmlformats.org/officeDocument/2006/customXml" ds:itemID="{B01B70B6-C219-45C0-B828-F815CDC4D91E}"/>
</file>

<file path=customXml/itemProps2.xml><?xml version="1.0" encoding="utf-8"?>
<ds:datastoreItem xmlns:ds="http://schemas.openxmlformats.org/officeDocument/2006/customXml" ds:itemID="{CDEC50E7-1576-49E3-9F22-DFF2A31CE204}"/>
</file>

<file path=customXml/itemProps3.xml><?xml version="1.0" encoding="utf-8"?>
<ds:datastoreItem xmlns:ds="http://schemas.openxmlformats.org/officeDocument/2006/customXml" ds:itemID="{8B23B319-2C3F-410F-B14F-5FF720FCD1A2}"/>
</file>

<file path=customXml/itemProps4.xml><?xml version="1.0" encoding="utf-8"?>
<ds:datastoreItem xmlns:ds="http://schemas.openxmlformats.org/officeDocument/2006/customXml" ds:itemID="{1DCD3105-B299-4AED-AFDA-4E623EEB8344}"/>
</file>

<file path=docProps/app.xml><?xml version="1.0" encoding="utf-8"?>
<Properties xmlns="http://schemas.openxmlformats.org/officeDocument/2006/extended-properties" xmlns:vt="http://schemas.openxmlformats.org/officeDocument/2006/docPropsVTypes">
  <Template>EMI_PPT_V5</Template>
  <TotalTime>0</TotalTime>
  <Words>3196</Words>
  <Application>Microsoft Office PowerPoint</Application>
  <PresentationFormat>On-screen Show (4:3)</PresentationFormat>
  <Paragraphs>231</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Times New Roman</vt:lpstr>
      <vt:lpstr>Wingdings</vt:lpstr>
      <vt:lpstr>EMI_PPT</vt:lpstr>
      <vt:lpstr>Lesson Overview</vt:lpstr>
      <vt:lpstr>Unit 2 Objectives </vt:lpstr>
      <vt:lpstr>Resource Management Planning Activities</vt:lpstr>
      <vt:lpstr>Risk-Based Planning</vt:lpstr>
      <vt:lpstr>Step 1: Identify Threats and Vulnerabilities of the Jurisdiction</vt:lpstr>
      <vt:lpstr>Activity 2: Identify Resource Requirements</vt:lpstr>
      <vt:lpstr>Researching Incidents</vt:lpstr>
      <vt:lpstr>Common Resources</vt:lpstr>
      <vt:lpstr>Resource Typing</vt:lpstr>
      <vt:lpstr>Activity 3: Develop Strategies to Obtain Resources</vt:lpstr>
      <vt:lpstr>Agency or Jurisdiction Resources</vt:lpstr>
      <vt:lpstr>Mutual Aid</vt:lpstr>
      <vt:lpstr>Emergency Management Assistance Compact</vt:lpstr>
      <vt:lpstr>Lessons Learned: Mutual Aid Agreements and Compacts</vt:lpstr>
      <vt:lpstr>Discussion Question</vt:lpstr>
      <vt:lpstr>Other Levels of Government</vt:lpstr>
      <vt:lpstr>Volunteer Organizations</vt:lpstr>
      <vt:lpstr>Involving Voluntary Agencies</vt:lpstr>
      <vt:lpstr>Private-Sector Partners</vt:lpstr>
      <vt:lpstr>Private-Sector Responsibilities</vt:lpstr>
      <vt:lpstr>Discussion Question</vt:lpstr>
      <vt:lpstr>Donations</vt:lpstr>
      <vt:lpstr>Lessons Learned: Unsolicited Donations</vt:lpstr>
      <vt:lpstr>Activity: Identifying Potential Sources</vt:lpstr>
      <vt:lpstr>Step 4: Review Resource Management Procedures</vt:lpstr>
      <vt:lpstr>Systems and Protocols</vt:lpstr>
      <vt:lpstr>Acquisition Strategies</vt:lpstr>
      <vt:lpstr>Shelf-Life or Special Maintenance Considerations</vt:lpstr>
      <vt:lpstr>Purchase Authority</vt:lpstr>
      <vt:lpstr>Controlling Access to the Scene</vt:lpstr>
      <vt:lpstr>Perform a Legal Review of Procedures</vt:lpstr>
      <vt:lpstr>Additional Legal Considerations</vt:lpstr>
      <vt:lpstr>Activity 5: Acquire, Store, and Inventory Resources</vt:lpstr>
      <vt:lpstr>Keeping Information Up to Date</vt:lpstr>
      <vt:lpstr>Inventory Systems</vt:lpstr>
      <vt:lpstr>Planning for Interorganizational Issues (1 of 2)</vt:lpstr>
      <vt:lpstr>Planning for Interorganizational Issues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2020-04-17T11:46:02Z</dcterms:created>
  <dcterms:modified xsi:type="dcterms:W3CDTF">2020-07-13T17:07:40Z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0x0101001A4EFD91463C3843A9BA9A14DC38BC9D</vt:lpwstr>
  </property>
</Properties>
</file>